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749" r:id="rId4"/>
  </p:sldMasterIdLst>
  <p:notesMasterIdLst>
    <p:notesMasterId r:id="rId42"/>
  </p:notesMasterIdLst>
  <p:handoutMasterIdLst>
    <p:handoutMasterId r:id="rId43"/>
  </p:handoutMasterIdLst>
  <p:sldIdLst>
    <p:sldId id="271" r:id="rId5"/>
    <p:sldId id="404" r:id="rId6"/>
    <p:sldId id="499" r:id="rId7"/>
    <p:sldId id="500" r:id="rId8"/>
    <p:sldId id="501" r:id="rId9"/>
    <p:sldId id="502" r:id="rId10"/>
    <p:sldId id="442" r:id="rId11"/>
    <p:sldId id="503" r:id="rId12"/>
    <p:sldId id="504" r:id="rId13"/>
    <p:sldId id="505" r:id="rId14"/>
    <p:sldId id="449" r:id="rId15"/>
    <p:sldId id="448" r:id="rId16"/>
    <p:sldId id="443" r:id="rId17"/>
    <p:sldId id="452" r:id="rId18"/>
    <p:sldId id="453" r:id="rId19"/>
    <p:sldId id="485" r:id="rId20"/>
    <p:sldId id="486" r:id="rId21"/>
    <p:sldId id="487" r:id="rId22"/>
    <p:sldId id="488" r:id="rId23"/>
    <p:sldId id="489" r:id="rId24"/>
    <p:sldId id="490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27" r:id="rId37"/>
    <p:sldId id="263" r:id="rId38"/>
    <p:sldId id="374" r:id="rId39"/>
    <p:sldId id="291" r:id="rId40"/>
    <p:sldId id="373" r:id="rId4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57746" autoAdjust="0"/>
  </p:normalViewPr>
  <p:slideViewPr>
    <p:cSldViewPr>
      <p:cViewPr varScale="1">
        <p:scale>
          <a:sx n="51" d="100"/>
          <a:sy n="51" d="100"/>
        </p:scale>
        <p:origin x="2352" y="43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8"/>
        <p:guide pos="2122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  <dgm:t>
        <a:bodyPr/>
        <a:lstStyle/>
        <a:p>
          <a:endParaRPr kumimoji="1" lang="ja-JP" altLang="en-US"/>
        </a:p>
      </dgm:t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531265" y="0"/>
          <a:ext cx="7880230" cy="49251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367199" y="3662337"/>
          <a:ext cx="181245" cy="181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906586" y="3752959"/>
          <a:ext cx="4017184" cy="117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906586" y="3752959"/>
        <a:ext cx="4017184" cy="1172184"/>
      </dsp:txXfrm>
    </dsp:sp>
    <dsp:sp modelId="{5195660F-E15B-436F-8781-3481BE6BB663}">
      <dsp:nvSpPr>
        <dsp:cNvPr id="0" name=""/>
        <dsp:cNvSpPr/>
      </dsp:nvSpPr>
      <dsp:spPr>
        <a:xfrm>
          <a:off x="2647737" y="2516748"/>
          <a:ext cx="315209" cy="315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595540" y="2826270"/>
          <a:ext cx="2636239" cy="169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23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95540" y="2826270"/>
        <a:ext cx="2636239" cy="1691086"/>
      </dsp:txXfrm>
    </dsp:sp>
    <dsp:sp modelId="{A6B9DC05-D311-492F-979F-07DA941A71E4}">
      <dsp:nvSpPr>
        <dsp:cNvPr id="0" name=""/>
        <dsp:cNvSpPr/>
      </dsp:nvSpPr>
      <dsp:spPr>
        <a:xfrm>
          <a:off x="4282885" y="1672578"/>
          <a:ext cx="417652" cy="417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257723" y="2013229"/>
          <a:ext cx="4196381" cy="10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0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257723" y="2013229"/>
        <a:ext cx="4196381" cy="1027140"/>
      </dsp:txXfrm>
    </dsp:sp>
    <dsp:sp modelId="{87A54844-97A9-4D62-93DE-45BD28B64FEB}">
      <dsp:nvSpPr>
        <dsp:cNvPr id="0" name=""/>
        <dsp:cNvSpPr/>
      </dsp:nvSpPr>
      <dsp:spPr>
        <a:xfrm>
          <a:off x="6063817" y="1114067"/>
          <a:ext cx="559496" cy="559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906950" y="360037"/>
          <a:ext cx="2693960" cy="118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6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06950" y="360037"/>
        <a:ext cx="2693960" cy="1186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9575" cy="496888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4" y="2"/>
            <a:ext cx="2949575" cy="496888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7" y="9440868"/>
            <a:ext cx="2949575" cy="496887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4" y="9440868"/>
            <a:ext cx="2949575" cy="496887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9787" cy="496967"/>
          </a:xfrm>
          <a:prstGeom prst="rect">
            <a:avLst/>
          </a:prstGeom>
        </p:spPr>
        <p:txBody>
          <a:bodyPr vert="horz" lIns="91382" tIns="45688" rIns="91382" bIns="456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5" y="2"/>
            <a:ext cx="2949787" cy="496967"/>
          </a:xfrm>
          <a:prstGeom prst="rect">
            <a:avLst/>
          </a:prstGeom>
        </p:spPr>
        <p:txBody>
          <a:bodyPr vert="horz" lIns="91382" tIns="45688" rIns="91382" bIns="4568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2" tIns="45688" rIns="91382" bIns="456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91"/>
            <a:ext cx="5445760" cy="4472702"/>
          </a:xfrm>
          <a:prstGeom prst="rect">
            <a:avLst/>
          </a:prstGeom>
        </p:spPr>
        <p:txBody>
          <a:bodyPr vert="horz" lIns="91382" tIns="45688" rIns="91382" bIns="4568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40648"/>
            <a:ext cx="2949787" cy="496967"/>
          </a:xfrm>
          <a:prstGeom prst="rect">
            <a:avLst/>
          </a:prstGeom>
        </p:spPr>
        <p:txBody>
          <a:bodyPr vert="horz" lIns="91382" tIns="45688" rIns="91382" bIns="456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5" y="9440648"/>
            <a:ext cx="2949787" cy="496967"/>
          </a:xfrm>
          <a:prstGeom prst="rect">
            <a:avLst/>
          </a:prstGeom>
        </p:spPr>
        <p:txBody>
          <a:bodyPr vert="horz" lIns="91382" tIns="45688" rIns="91382" bIns="4568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6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94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5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8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D6E6-2FF7-4501-9B4B-F3FB85173A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07A-A261-461C-8A6D-AC2C069BA1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7B56-AB04-444F-A727-EB0A44CA5E6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C49-79BD-48B7-8CB7-944FA8980D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3401-6332-4A56-A206-9DB01A3FA2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5FDD-5C0D-4E06-A743-B35868CB0E2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086-1A0E-478E-9BC4-1679446DCF6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E2AA-C755-407C-88DB-59E3664BAC2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3CE2-A826-433E-82FA-A9F61DC8EDA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ED3-67D0-44D0-A650-0CF05AE5DF3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BC4A-12F3-4E0F-A35E-25D408571C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4684-F59A-4593-8BA1-F12F65AA8CF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A70-4C5C-407A-8247-5D72AF6AE2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C20E-CCDC-40CB-8321-406E2BCF47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FE53-A836-4DD8-A08E-1F2146F0AD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766E-0FA8-46D7-A806-C63D0EAC43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7B6A-414F-4955-AAF3-93EF4D95F8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6A3C-3ACD-4D12-BB04-7BFC9863E0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AEC-B11E-48A6-8C81-BF46092C3A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E11-C3BD-4070-BF4E-A73ACE77D0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F37-7A0D-48B4-B88F-149686C182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D984-82FE-47EE-9114-DA9417C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9AD-45E6-4015-B721-5209AD7EC0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CC6-6C3C-40BF-A245-3B51BD743D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D29-CA83-4624-866D-712FA47B826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3BA7-3A8B-4D8E-9005-E0050F2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8318-F6AC-4AC8-AD21-9BD3D3D4DC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69ED-FCC5-4EFA-8DF9-4B1BE4ED3FE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D05-BEAA-49F2-8DDE-375A33CFEB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70C3-D472-4E69-BA8C-80F17E8A92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C0E8-FCF4-44BD-897B-B0B371E724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82E8-7735-4FB2-A2D7-7CC938FF6F9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CFC7-31EC-4EFF-B854-DD195FC4B7A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A1A6-9BCF-4820-8417-9103B406CF3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4A5-0CC7-42D2-A41D-6F4B2F823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74AA-225C-4F20-83D0-D1C59EBED8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8" y="620688"/>
            <a:ext cx="8568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○○高等学校</a:t>
            </a:r>
            <a:endParaRPr kumimoji="1" lang="ja-JP" altLang="en-US" sz="4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6134"/>
    </mc:Choice>
    <mc:Fallback xmlns="">
      <p:transition advTm="2661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国民審査投票用紙</a:t>
            </a:r>
            <a:endParaRPr kumimoji="1" lang="ja-JP" altLang="en-US" sz="60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029" y="1556792"/>
            <a:ext cx="5503118" cy="36759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55576" y="5454352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辞めさせたい裁判官の氏名の上に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en-US" altLang="ja-JP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を記入します。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37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選挙権年齢の改正は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９０年ぶり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4008" y="1484784"/>
            <a:ext cx="410445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の大改正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が付与さられました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4114810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</a:t>
            </a:r>
          </a:p>
        </p:txBody>
      </p:sp>
    </p:spTree>
    <p:extLst>
      <p:ext uri="{BB962C8B-B14F-4D97-AF65-F5344CB8AC3E}">
        <p14:creationId xmlns:p14="http://schemas.microsoft.com/office/powerpoint/2010/main" val="7675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6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ja-JP" sz="5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の歴史をみてみよう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252632"/>
            <a:ext cx="9141048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4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298"/>
    </mc:Choice>
    <mc:Fallback xmlns=""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自宅のインターネットやスマホで投票はできる？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261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現行法ではできません。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投票は、原則、投票所で行うことになります。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必ず、自分で投票に行ってください。</a:t>
            </a: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634440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7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</a:p>
          <a:p>
            <a:pPr>
              <a:lnSpc>
                <a:spcPct val="120000"/>
              </a:lnSpc>
            </a:pPr>
            <a:r>
              <a:rPr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lang="en-US" altLang="ja-JP" sz="4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まで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開いています</a:t>
            </a:r>
          </a:p>
          <a:p>
            <a:pPr>
              <a:lnSpc>
                <a:spcPct val="120000"/>
              </a:lnSpc>
            </a:pP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２０時までに投票所に入場すれば、投票箱への投票は２０時を過ぎても有効です。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93629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6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日は用事で投票所に行くことができません。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したらいい？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1056" y="69269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277471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1705" y="1509171"/>
            <a:ext cx="403398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ができるので、投票をあきらめることはありません。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区役所などで、当日の投票所と同様、２０時まで投票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99593" y="3709481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期日前投票する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150"/>
    </mc:Choice>
    <mc:Fallback xmlns="">
      <p:transition advTm="391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2"/>
    </mc:Choice>
    <mc:Fallback xmlns="">
      <p:transition advTm="940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選挙結果は確定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やり直しはしません</a:t>
            </a:r>
            <a:endParaRPr lang="ja-JP" altLang="en-US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にかかわらず、結果は確定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「自分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達の代表者を選挙で決める」という選挙制度の趣旨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と違ってしまいます。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2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投票までのながれ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</a:t>
            </a: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入場整理券を受け取る</a:t>
            </a:r>
            <a:endParaRPr kumimoji="1"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投票所へ行く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３．投票用紙をもらう</a:t>
            </a:r>
            <a:endParaRPr kumimoji="1"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４．投票用紙に候補者の名前を書く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５．投票箱に入れ</a:t>
            </a: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る</a:t>
            </a:r>
            <a:endParaRPr kumimoji="1"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9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整理券を受け取る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お住まいに、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入場整理券が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送られてきます。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5" y="1484784"/>
            <a:ext cx="421749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00">
            <a:off x="804817" y="1665427"/>
            <a:ext cx="7750548" cy="431308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693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投票所へ行きます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書かれている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行きます。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2047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受付をします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受付に出します。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54234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6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投票できるかの確認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本人かどうかの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確認をします。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9625"/>
            <a:ext cx="4176464" cy="51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3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投票用紙の交付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もらいます。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1" y="1412776"/>
            <a:ext cx="42383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8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記載台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候補者等の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名前を書きます。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3406"/>
            <a:ext cx="4176464" cy="50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今年の７月に行われた選挙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入れます。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6767"/>
            <a:ext cx="4248472" cy="473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見守る人がいます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投票管理者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投票立会人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08" y="3609280"/>
            <a:ext cx="1960163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4320481" cy="47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0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6019"/>
            <a:ext cx="9036496" cy="496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投票のながれ</a:t>
            </a:r>
            <a:r>
              <a:rPr lang="ja-JP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（まとめ）</a:t>
            </a:r>
            <a:endParaRPr lang="ja-JP" alt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67544" y="2159882"/>
            <a:ext cx="8219256" cy="25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これはどの選挙の</a:t>
            </a:r>
            <a:endParaRPr kumimoji="1" lang="en-US" altLang="ja-JP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投票でも同じです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（選挙のススメ）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91"/>
    </mc:Choice>
    <mc:Fallback xmlns="">
      <p:transition advTm="3749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終わりではなく始まり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  <a:endPara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8816"/>
    </mc:Choice>
    <mc:Fallback xmlns="">
      <p:transition advTm="158816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746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215"/>
    </mc:Choice>
    <mc:Fallback xmlns="">
      <p:transition advTm="5521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119527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50426"/>
    </mc:Choice>
    <mc:Fallback xmlns="">
      <p:transition advTm="1150426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9724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534"/>
    </mc:Choice>
    <mc:Fallback xmlns="">
      <p:transition advTm="365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990833" y="3300168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令和２年</a:t>
            </a:r>
            <a:r>
              <a:rPr lang="en-US" altLang="ja-JP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都知事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が行われました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32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過去最多の</a:t>
            </a:r>
            <a:r>
              <a:rPr lang="en-US" altLang="ja-JP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名が立候補しました。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34803" y="3503421"/>
            <a:ext cx="3846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知事選挙</a:t>
            </a:r>
            <a:endParaRPr lang="ja-JP" altLang="en-US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5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東京都知事選挙の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率は？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60.57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47.92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6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世代別の最高と最低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歳代：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65.53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歳代：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39.19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4114810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3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7" y="1201703"/>
            <a:ext cx="8784966" cy="2437575"/>
            <a:chOff x="163518" y="61"/>
            <a:chExt cx="8784966" cy="2437575"/>
          </a:xfrm>
        </p:grpSpPr>
        <p:sp>
          <p:nvSpPr>
            <p:cNvPr id="7" name="角丸四角形 6"/>
            <p:cNvSpPr/>
            <p:nvPr/>
          </p:nvSpPr>
          <p:spPr>
            <a:xfrm>
              <a:off x="163518" y="61"/>
              <a:ext cx="8784966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282511" y="119054"/>
              <a:ext cx="8546980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「自分達の代表者を選挙で決める」という</a:t>
              </a:r>
              <a:r>
                <a:rPr lang="ja-JP" altLang="en-US" sz="4400" b="1" kern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選挙制度の趣旨</a:t>
              </a: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と実際の状況に差が生じてしまいます。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3518" y="3789039"/>
            <a:ext cx="8816963" cy="2437575"/>
            <a:chOff x="163518" y="2559515"/>
            <a:chExt cx="8816963" cy="2437575"/>
          </a:xfrm>
        </p:grpSpPr>
        <p:sp>
          <p:nvSpPr>
            <p:cNvPr id="10" name="角丸四角形 9"/>
            <p:cNvSpPr/>
            <p:nvPr/>
          </p:nvSpPr>
          <p:spPr>
            <a:xfrm>
              <a:off x="163518" y="2559515"/>
              <a:ext cx="8816963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角丸四角形 4"/>
            <p:cNvSpPr/>
            <p:nvPr/>
          </p:nvSpPr>
          <p:spPr>
            <a:xfrm>
              <a:off x="282511" y="2678508"/>
              <a:ext cx="8578977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必ず投票する人達の要望がとおりやすくなり、政治がコントロールされる可能性が高くなります。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3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298"/>
    </mc:Choice>
    <mc:Fallback xmlns=""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今後行われる衆議院議員選挙は何票？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990833" y="3300168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9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・衆議院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選出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・衆議院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比例代表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選出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・最高裁判所　　裁判官国民審査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34803" y="4069521"/>
            <a:ext cx="38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３票</a:t>
            </a:r>
            <a:endParaRPr lang="ja-JP" altLang="en-US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3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6428</TotalTime>
  <Words>873</Words>
  <Application>Microsoft Office PowerPoint</Application>
  <PresentationFormat>画面に合わせる (4:3)</PresentationFormat>
  <Paragraphs>235</Paragraphs>
  <Slides>37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37</vt:i4>
      </vt:variant>
    </vt:vector>
  </HeadingPairs>
  <TitlesOfParts>
    <vt:vector size="48" baseType="lpstr">
      <vt:lpstr>HGP創英角ｺﾞｼｯｸUB</vt:lpstr>
      <vt:lpstr>HG丸ｺﾞｼｯｸM-PRO</vt:lpstr>
      <vt:lpstr>Meiryo UI</vt:lpstr>
      <vt:lpstr>ＭＳ Ｐゴシック</vt:lpstr>
      <vt:lpstr>Arial</vt:lpstr>
      <vt:lpstr>Calibri</vt:lpstr>
      <vt:lpstr>Century Gothic</vt:lpstr>
      <vt:lpstr>Office ​​テーマ</vt:lpstr>
      <vt:lpstr>1_Office ​​テーマ</vt:lpstr>
      <vt:lpstr>2_Office ​​テーマ</vt:lpstr>
      <vt:lpstr>7_Office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投票率が低いとどうなる？</vt:lpstr>
      <vt:lpstr>PowerPoint プレゼンテーション</vt:lpstr>
      <vt:lpstr>PowerPoint プレゼンテーション</vt:lpstr>
      <vt:lpstr>国民審査投票用紙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投票までのながれ</vt:lpstr>
      <vt:lpstr>入場整理券を受け取る</vt:lpstr>
      <vt:lpstr>入場整理券</vt:lpstr>
      <vt:lpstr>投票所へ行きます</vt:lpstr>
      <vt:lpstr>受付をします</vt:lpstr>
      <vt:lpstr>投票できるかの確認</vt:lpstr>
      <vt:lpstr>投票用紙の交付</vt:lpstr>
      <vt:lpstr>投票記載台</vt:lpstr>
      <vt:lpstr>投票箱</vt:lpstr>
      <vt:lpstr>見守る人がいます</vt:lpstr>
      <vt:lpstr>PowerPoint プレゼンテーション</vt:lpstr>
      <vt:lpstr>PowerPoint プレゼンテーション</vt:lpstr>
      <vt:lpstr>終わりではなく始まり</vt:lpstr>
      <vt:lpstr>情報を集める方法は？</vt:lpstr>
      <vt:lpstr>投票先を選ぶ基準</vt:lpstr>
      <vt:lpstr>さいごに…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
</cp:lastModifiedBy>
  <cp:revision>384</cp:revision>
  <cp:lastPrinted>2019-01-04T02:14:27Z</cp:lastPrinted>
  <dcterms:created xsi:type="dcterms:W3CDTF">2015-06-05T06:25:16Z</dcterms:created>
  <dcterms:modified xsi:type="dcterms:W3CDTF">2020-11-12T23:18:24Z</dcterms:modified>
</cp:coreProperties>
</file>