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9"/>
  </p:notesMasterIdLst>
  <p:sldIdLst>
    <p:sldId id="296" r:id="rId2"/>
    <p:sldId id="285" r:id="rId3"/>
    <p:sldId id="287" r:id="rId4"/>
    <p:sldId id="286" r:id="rId5"/>
    <p:sldId id="313" r:id="rId6"/>
    <p:sldId id="290" r:id="rId7"/>
    <p:sldId id="291" r:id="rId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A58D"/>
    <a:srgbClr val="00D05E"/>
    <a:srgbClr val="007033"/>
    <a:srgbClr val="FFD757"/>
    <a:srgbClr val="FF9393"/>
    <a:srgbClr val="FFB9B9"/>
    <a:srgbClr val="F4DD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91" autoAdjust="0"/>
    <p:restoredTop sz="66606" autoAdjust="0"/>
  </p:normalViewPr>
  <p:slideViewPr>
    <p:cSldViewPr>
      <p:cViewPr>
        <p:scale>
          <a:sx n="33" d="100"/>
          <a:sy n="33" d="100"/>
        </p:scale>
        <p:origin x="-1002" y="-3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C5B9932B-F7E4-4E0A-BC93-10AE2E559AF9}" type="datetimeFigureOut">
              <a:rPr kumimoji="1" lang="ja-JP" altLang="en-US" smtClean="0"/>
              <a:t>2018/3/29</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41D4C2E0-AA84-4A64-A1A0-97582651783F}" type="slidenum">
              <a:rPr kumimoji="1" lang="ja-JP" altLang="en-US" smtClean="0"/>
              <a:t>‹#›</a:t>
            </a:fld>
            <a:endParaRPr kumimoji="1" lang="ja-JP" altLang="en-US"/>
          </a:p>
        </p:txBody>
      </p:sp>
    </p:spTree>
    <p:extLst>
      <p:ext uri="{BB962C8B-B14F-4D97-AF65-F5344CB8AC3E}">
        <p14:creationId xmlns:p14="http://schemas.microsoft.com/office/powerpoint/2010/main" val="39711542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p:txBody>
      </p:sp>
      <p:sp>
        <p:nvSpPr>
          <p:cNvPr id="4" name="スライド番号プレースホルダー 3"/>
          <p:cNvSpPr>
            <a:spLocks noGrp="1"/>
          </p:cNvSpPr>
          <p:nvPr>
            <p:ph type="sldNum" sz="quarter" idx="10"/>
          </p:nvPr>
        </p:nvSpPr>
        <p:spPr/>
        <p:txBody>
          <a:bodyPr/>
          <a:lstStyle/>
          <a:p>
            <a:fld id="{41D4C2E0-AA84-4A64-A1A0-97582651783F}" type="slidenum">
              <a:rPr kumimoji="1" lang="ja-JP" altLang="en-US" smtClean="0"/>
              <a:t>0</a:t>
            </a:fld>
            <a:endParaRPr kumimoji="1" lang="ja-JP" altLang="en-US"/>
          </a:p>
        </p:txBody>
      </p:sp>
    </p:spTree>
    <p:extLst>
      <p:ext uri="{BB962C8B-B14F-4D97-AF65-F5344CB8AC3E}">
        <p14:creationId xmlns:p14="http://schemas.microsoft.com/office/powerpoint/2010/main" val="937560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＜出前授業説明用コメント＞</a:t>
            </a:r>
            <a:endParaRPr kumimoji="1" lang="en-US" altLang="ja-JP" dirty="0" smtClean="0"/>
          </a:p>
          <a:p>
            <a:r>
              <a:rPr kumimoji="1" lang="ja-JP" altLang="en-US" dirty="0" smtClean="0"/>
              <a:t>○○学校のみなさん、こんにちは。</a:t>
            </a:r>
            <a:endParaRPr kumimoji="1" lang="en-US" altLang="ja-JP" dirty="0" smtClean="0"/>
          </a:p>
          <a:p>
            <a:r>
              <a:rPr kumimoji="1" lang="en-US" altLang="ja-JP" dirty="0" smtClean="0"/>
              <a:t>××</a:t>
            </a:r>
            <a:r>
              <a:rPr kumimoji="1" lang="ja-JP" altLang="en-US" dirty="0" smtClean="0"/>
              <a:t>選挙管理委員会事務局の</a:t>
            </a:r>
            <a:r>
              <a:rPr kumimoji="1" lang="en-US" altLang="ja-JP" dirty="0" smtClean="0"/>
              <a:t>××</a:t>
            </a:r>
            <a:r>
              <a:rPr kumimoji="1" lang="ja-JP" altLang="en-US" dirty="0" smtClean="0"/>
              <a:t>です。</a:t>
            </a:r>
            <a:endParaRPr kumimoji="1" lang="en-US" altLang="ja-JP" dirty="0" smtClean="0"/>
          </a:p>
          <a:p>
            <a:endParaRPr kumimoji="1" lang="en-US" altLang="ja-JP" dirty="0" smtClean="0"/>
          </a:p>
          <a:p>
            <a:r>
              <a:rPr kumimoji="1" lang="ja-JP" altLang="en-US" dirty="0" smtClean="0"/>
              <a:t>今日はみなさんに選挙についてお話をしたいと思います。</a:t>
            </a:r>
            <a:endParaRPr kumimoji="1" lang="en-US" altLang="ja-JP" dirty="0" smtClean="0"/>
          </a:p>
          <a:p>
            <a:r>
              <a:rPr kumimoji="1" lang="ja-JP" altLang="en-US" dirty="0" smtClean="0"/>
              <a:t>そもそも、選挙はなぜ必要だと思いますか？（生徒に問いかけ）</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1D4C2E0-AA84-4A64-A1A0-97582651783F}" type="slidenum">
              <a:rPr kumimoji="1" lang="ja-JP" altLang="en-US" smtClean="0"/>
              <a:t>1</a:t>
            </a:fld>
            <a:endParaRPr kumimoji="1" lang="ja-JP" altLang="en-US"/>
          </a:p>
        </p:txBody>
      </p:sp>
    </p:spTree>
    <p:extLst>
      <p:ext uri="{BB962C8B-B14F-4D97-AF65-F5344CB8AC3E}">
        <p14:creationId xmlns:p14="http://schemas.microsoft.com/office/powerpoint/2010/main" val="2084650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＜出前授業説明用コメント＞</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もし選挙制度がなかったらどうなるか想像してみましょう。</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選挙は、国民が自分達の代表者を決める公正なやり方です。選挙以外で自分達の代表者を決めるとなると、占いでリーダーを決めたり、一部の人達だけが独占的に政治をコントロールすることになります。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つまり、多くの人達にとって、自分達の生活に関わるはずの政治が、手の届かない遠い世界の出来事になってしまいます。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1D4C2E0-AA84-4A64-A1A0-97582651783F}" type="slidenum">
              <a:rPr kumimoji="1" lang="ja-JP" altLang="en-US" smtClean="0"/>
              <a:t>2</a:t>
            </a:fld>
            <a:endParaRPr kumimoji="1" lang="ja-JP" altLang="en-US"/>
          </a:p>
        </p:txBody>
      </p:sp>
    </p:spTree>
    <p:extLst>
      <p:ext uri="{BB962C8B-B14F-4D97-AF65-F5344CB8AC3E}">
        <p14:creationId xmlns:p14="http://schemas.microsoft.com/office/powerpoint/2010/main" val="2084650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＜出前授業説明用コメント＞</a:t>
            </a:r>
            <a:endParaRPr kumimoji="1" lang="en-US" altLang="ja-JP" dirty="0" smtClean="0"/>
          </a:p>
          <a:p>
            <a:r>
              <a:rPr kumimoji="1" lang="ja-JP" altLang="en-US" dirty="0" smtClean="0"/>
              <a:t>ここで、日本の選挙制度をおさらいしましょう。</a:t>
            </a:r>
            <a:endParaRPr kumimoji="1" lang="en-US" altLang="ja-JP" dirty="0" smtClean="0"/>
          </a:p>
          <a:p>
            <a:r>
              <a:rPr kumimoji="1" lang="ja-JP" altLang="en-US" dirty="0" smtClean="0"/>
              <a:t>日本の選挙は４つの原則でなりたっているといわれています。</a:t>
            </a:r>
            <a:endParaRPr kumimoji="1" lang="en-US" altLang="ja-JP" dirty="0" smtClean="0"/>
          </a:p>
          <a:p>
            <a:r>
              <a:rPr lang="ja-JP" altLang="en-US" sz="1200" dirty="0" smtClean="0"/>
              <a:t>財産や納税の有無、性別等に関わらず、投票できる選挙権や立候補できる比選挙県が生じる「普通選挙」、</a:t>
            </a:r>
            <a:endParaRPr lang="en-US" altLang="ja-JP" sz="1200" dirty="0" smtClean="0"/>
          </a:p>
          <a:p>
            <a:r>
              <a:rPr lang="ja-JP" altLang="en-US" sz="1200" dirty="0" smtClean="0"/>
              <a:t>有権者が行う全ての投票は</a:t>
            </a:r>
            <a:r>
              <a:rPr lang="en-US" altLang="ja-JP" sz="1200" dirty="0" smtClean="0"/>
              <a:t>1</a:t>
            </a:r>
            <a:r>
              <a:rPr lang="ja-JP" altLang="en-US" sz="1200" dirty="0" smtClean="0"/>
              <a:t>人につき</a:t>
            </a:r>
            <a:r>
              <a:rPr lang="en-US" altLang="ja-JP" sz="1200" dirty="0" smtClean="0"/>
              <a:t>1</a:t>
            </a:r>
            <a:r>
              <a:rPr lang="ja-JP" altLang="en-US" sz="1200" dirty="0" smtClean="0"/>
              <a:t>票として平等に扱われる「平等選挙」、</a:t>
            </a:r>
            <a:endParaRPr lang="en-US" altLang="ja-JP" sz="1200" dirty="0" smtClean="0"/>
          </a:p>
          <a:p>
            <a:r>
              <a:rPr lang="ja-JP" altLang="en-US" sz="1200" dirty="0" smtClean="0"/>
              <a:t>誰に投票したのかわからないよう無記名で投票を行う「秘密選挙」、</a:t>
            </a:r>
            <a:endParaRPr lang="en-US" altLang="ja-JP" sz="1200" dirty="0" smtClean="0"/>
          </a:p>
          <a:p>
            <a:r>
              <a:rPr kumimoji="1" lang="ja-JP" altLang="en-US" sz="1200" dirty="0" smtClean="0"/>
              <a:t>首長や議員など国民の代表者を一般の有権者が選挙で選ぶ「直接選挙」の４つです。</a:t>
            </a:r>
            <a:endParaRPr lang="en-US" altLang="ja-JP" sz="1200" dirty="0" smtClean="0"/>
          </a:p>
        </p:txBody>
      </p:sp>
      <p:sp>
        <p:nvSpPr>
          <p:cNvPr id="4" name="スライド番号プレースホルダー 3"/>
          <p:cNvSpPr>
            <a:spLocks noGrp="1"/>
          </p:cNvSpPr>
          <p:nvPr>
            <p:ph type="sldNum" sz="quarter" idx="10"/>
          </p:nvPr>
        </p:nvSpPr>
        <p:spPr/>
        <p:txBody>
          <a:bodyPr/>
          <a:lstStyle/>
          <a:p>
            <a:fld id="{41D4C2E0-AA84-4A64-A1A0-97582651783F}" type="slidenum">
              <a:rPr kumimoji="1" lang="ja-JP" altLang="en-US" smtClean="0"/>
              <a:t>3</a:t>
            </a:fld>
            <a:endParaRPr kumimoji="1" lang="ja-JP" altLang="en-US"/>
          </a:p>
        </p:txBody>
      </p:sp>
    </p:spTree>
    <p:extLst>
      <p:ext uri="{BB962C8B-B14F-4D97-AF65-F5344CB8AC3E}">
        <p14:creationId xmlns:p14="http://schemas.microsoft.com/office/powerpoint/2010/main" val="2084650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＜出前授業説明用コメント＞</a:t>
            </a:r>
            <a:endParaRPr kumimoji="1" lang="en-US" altLang="ja-JP" dirty="0" smtClean="0"/>
          </a:p>
          <a:p>
            <a:r>
              <a:rPr kumimoji="1" lang="ja-JP" altLang="en-US" dirty="0" smtClean="0"/>
              <a:t>もし今の日本の選挙が違ったものだったらどうなるでしょう。</a:t>
            </a:r>
            <a:endParaRPr kumimoji="1" lang="en-US" altLang="ja-JP" dirty="0" smtClean="0"/>
          </a:p>
          <a:p>
            <a:r>
              <a:rPr kumimoji="1" lang="ja-JP" altLang="en-US" dirty="0" smtClean="0"/>
              <a:t>まず、選挙制度そのものがなければ、少数の人達だけしか政治に参加できず、多くの人達は、政治について平和的な手段で意見を伝えることができません。</a:t>
            </a:r>
            <a:endParaRPr kumimoji="1" lang="en-US" altLang="ja-JP" dirty="0" smtClean="0"/>
          </a:p>
          <a:p>
            <a:endParaRPr kumimoji="1" lang="en-US" altLang="ja-JP" dirty="0" smtClean="0"/>
          </a:p>
          <a:p>
            <a:r>
              <a:rPr kumimoji="1" lang="ja-JP" altLang="en-US" dirty="0" smtClean="0"/>
              <a:t>また、戦前のように不平等な選挙が実施されれば、お金がない人や性別の違いで、政治への影響力は今よりも大きく制限されることになります。</a:t>
            </a:r>
            <a:endParaRPr kumimoji="1" lang="en-US" altLang="ja-JP" dirty="0" smtClean="0"/>
          </a:p>
          <a:p>
            <a:endParaRPr kumimoji="1" lang="en-US" altLang="ja-JP" dirty="0" smtClean="0"/>
          </a:p>
          <a:p>
            <a:r>
              <a:rPr kumimoji="1" lang="ja-JP" altLang="en-US" dirty="0" smtClean="0"/>
              <a:t>また、秘密選挙がなければ、誰が誰に投票したのかわかってしまうために、投票する人達に圧力がかかって公正な選挙が実施できない可能性がでてきます。</a:t>
            </a:r>
            <a:endParaRPr kumimoji="1" lang="en-US" altLang="ja-JP" dirty="0" smtClean="0"/>
          </a:p>
          <a:p>
            <a:r>
              <a:rPr kumimoji="1" lang="ja-JP" altLang="en-US" dirty="0" smtClean="0"/>
              <a:t>みなさんは、そんな社会をどう思いますか？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1D4C2E0-AA84-4A64-A1A0-97582651783F}" type="slidenum">
              <a:rPr kumimoji="1" lang="ja-JP" altLang="en-US" smtClean="0"/>
              <a:t>4</a:t>
            </a:fld>
            <a:endParaRPr kumimoji="1" lang="ja-JP" altLang="en-US"/>
          </a:p>
        </p:txBody>
      </p:sp>
    </p:spTree>
    <p:extLst>
      <p:ext uri="{BB962C8B-B14F-4D97-AF65-F5344CB8AC3E}">
        <p14:creationId xmlns:p14="http://schemas.microsoft.com/office/powerpoint/2010/main" val="2084650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＜出前授業説明用コメント＞</a:t>
            </a:r>
            <a:endParaRPr kumimoji="1" lang="en-US" altLang="ja-JP" dirty="0" smtClean="0"/>
          </a:p>
          <a:p>
            <a:r>
              <a:rPr kumimoji="1" lang="ja-JP" altLang="en-US" dirty="0" smtClean="0"/>
              <a:t>選挙制度が確立したのは</a:t>
            </a:r>
            <a:r>
              <a:rPr kumimoji="1" lang="ja-JP" altLang="en-US" dirty="0" smtClean="0"/>
              <a:t>、だいたい７０年前</a:t>
            </a:r>
            <a:r>
              <a:rPr kumimoji="1" lang="ja-JP" altLang="en-US" dirty="0" smtClean="0"/>
              <a:t>のことです。</a:t>
            </a:r>
            <a:endParaRPr kumimoji="1" lang="en-US" altLang="ja-JP" dirty="0" smtClean="0"/>
          </a:p>
          <a:p>
            <a:endParaRPr kumimoji="1" lang="en-US" altLang="ja-JP" dirty="0" smtClean="0"/>
          </a:p>
          <a:p>
            <a:r>
              <a:rPr kumimoji="1" lang="ja-JP" altLang="en-US" dirty="0" smtClean="0"/>
              <a:t>（事前に選挙制度を学習している場合は）皆さんがすでに勉強したとおり、戦前は納税額が一定以上の男性しか投票する権利がありませんでした。</a:t>
            </a:r>
            <a:endParaRPr kumimoji="1" lang="en-US" altLang="ja-JP" dirty="0" smtClean="0"/>
          </a:p>
          <a:p>
            <a:endParaRPr kumimoji="1" lang="en-US" altLang="ja-JP" dirty="0" smtClean="0"/>
          </a:p>
          <a:p>
            <a:r>
              <a:rPr kumimoji="1" lang="ja-JP" altLang="en-US" dirty="0" smtClean="0"/>
              <a:t>（事前に選挙制度を学習していない場合は）この表を見てください。第一回衆議院議員選挙執行についての法律が整備された１８８９年には、納税額が１５円以上で、なおかつ２５歳以上の男性しか投票する権利が与えられていませんでした</a:t>
            </a:r>
            <a:r>
              <a:rPr kumimoji="1" lang="ja-JP" altLang="en-US" dirty="0" smtClean="0"/>
              <a:t>。</a:t>
            </a:r>
            <a:endParaRPr kumimoji="1" lang="en-US" altLang="ja-JP" dirty="0" smtClean="0"/>
          </a:p>
          <a:p>
            <a:endParaRPr kumimoji="1" lang="en-US" altLang="ja-JP" dirty="0" smtClean="0"/>
          </a:p>
          <a:p>
            <a:r>
              <a:rPr kumimoji="1" lang="ja-JP" altLang="en-US" dirty="0" smtClean="0"/>
              <a:t>そして平成２８年の参議院議員選挙から、選挙権年齢が２０歳から１８歳に引き下げられることになりました。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1D4C2E0-AA84-4A64-A1A0-97582651783F}" type="slidenum">
              <a:rPr kumimoji="1" lang="ja-JP" altLang="en-US" smtClean="0"/>
              <a:t>5</a:t>
            </a:fld>
            <a:endParaRPr kumimoji="1" lang="ja-JP" altLang="en-US"/>
          </a:p>
        </p:txBody>
      </p:sp>
    </p:spTree>
    <p:extLst>
      <p:ext uri="{BB962C8B-B14F-4D97-AF65-F5344CB8AC3E}">
        <p14:creationId xmlns:p14="http://schemas.microsoft.com/office/powerpoint/2010/main" val="2084650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＜出前授業説明用コメント＞</a:t>
            </a:r>
            <a:endParaRPr kumimoji="1" lang="en-US" altLang="ja-JP" dirty="0" smtClean="0"/>
          </a:p>
          <a:p>
            <a:r>
              <a:rPr kumimoji="1" lang="ja-JP" altLang="en-US" dirty="0" smtClean="0"/>
              <a:t>今の選挙制度では、当然性別やお金持ちかどうかによって投票する権利に差はありません。</a:t>
            </a:r>
            <a:endParaRPr kumimoji="1" lang="en-US" altLang="ja-JP" dirty="0" smtClean="0"/>
          </a:p>
          <a:p>
            <a:endParaRPr kumimoji="1" lang="en-US" altLang="ja-JP" dirty="0" smtClean="0"/>
          </a:p>
          <a:p>
            <a:r>
              <a:rPr kumimoji="1" lang="ja-JP" altLang="en-US" dirty="0" smtClean="0"/>
              <a:t>今で</a:t>
            </a:r>
            <a:r>
              <a:rPr kumimoji="1" lang="ja-JP" altLang="en-US" dirty="0" smtClean="0"/>
              <a:t>は１８歳</a:t>
            </a:r>
            <a:r>
              <a:rPr kumimoji="1" lang="ja-JP" altLang="en-US" dirty="0" smtClean="0"/>
              <a:t>を超えたら当然選挙に行くことが可能ですが、それは歴史の経緯からみて、素晴らしいことなのです。</a:t>
            </a:r>
            <a:endParaRPr kumimoji="1" lang="en-US" altLang="ja-JP" dirty="0" smtClean="0"/>
          </a:p>
          <a:p>
            <a:endParaRPr kumimoji="1" lang="en-US" altLang="ja-JP" dirty="0" smtClean="0"/>
          </a:p>
          <a:p>
            <a:r>
              <a:rPr kumimoji="1" lang="ja-JP" altLang="en-US" dirty="0" smtClean="0"/>
              <a:t>皆さんが投票できるようになったら、今日の授業で習ったことをぜひ思い出してください。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1D4C2E0-AA84-4A64-A1A0-97582651783F}" type="slidenum">
              <a:rPr kumimoji="1" lang="ja-JP" altLang="en-US" smtClean="0"/>
              <a:t>6</a:t>
            </a:fld>
            <a:endParaRPr kumimoji="1" lang="ja-JP" altLang="en-US"/>
          </a:p>
        </p:txBody>
      </p:sp>
    </p:spTree>
    <p:extLst>
      <p:ext uri="{BB962C8B-B14F-4D97-AF65-F5344CB8AC3E}">
        <p14:creationId xmlns:p14="http://schemas.microsoft.com/office/powerpoint/2010/main" val="2084650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モデル1">
    <p:spTree>
      <p:nvGrpSpPr>
        <p:cNvPr id="1" name=""/>
        <p:cNvGrpSpPr/>
        <p:nvPr/>
      </p:nvGrpSpPr>
      <p:grpSpPr>
        <a:xfrm>
          <a:off x="0" y="0"/>
          <a:ext cx="0" cy="0"/>
          <a:chOff x="0" y="0"/>
          <a:chExt cx="0" cy="0"/>
        </a:xfrm>
      </p:grpSpPr>
      <p:sp>
        <p:nvSpPr>
          <p:cNvPr id="5" name="正方形/長方形 4"/>
          <p:cNvSpPr/>
          <p:nvPr userDrawn="1"/>
        </p:nvSpPr>
        <p:spPr bwMode="gray">
          <a:xfrm rot="10800000">
            <a:off x="162000" y="171000"/>
            <a:ext cx="2124000" cy="6516000"/>
          </a:xfrm>
          <a:prstGeom prst="rect">
            <a:avLst/>
          </a:prstGeom>
          <a:gradFill>
            <a:gsLst>
              <a:gs pos="0">
                <a:schemeClr val="accent5">
                  <a:lumMod val="20000"/>
                  <a:lumOff val="80000"/>
                </a:schemeClr>
              </a:gs>
              <a:gs pos="40000">
                <a:schemeClr val="accent5">
                  <a:lumMod val="40000"/>
                  <a:lumOff val="60000"/>
                </a:schemeClr>
              </a:gs>
              <a:gs pos="100000">
                <a:srgbClr val="00B0F0"/>
              </a:gs>
            </a:gsLst>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userDrawn="1"/>
        </p:nvSpPr>
        <p:spPr bwMode="gray">
          <a:xfrm rot="10800000">
            <a:off x="2285999" y="171000"/>
            <a:ext cx="2286000" cy="6516000"/>
          </a:xfrm>
          <a:prstGeom prst="rect">
            <a:avLst/>
          </a:prstGeom>
          <a:gradFill>
            <a:gsLst>
              <a:gs pos="0">
                <a:schemeClr val="accent3">
                  <a:lumMod val="20000"/>
                  <a:lumOff val="80000"/>
                </a:schemeClr>
              </a:gs>
              <a:gs pos="40000">
                <a:schemeClr val="accent3">
                  <a:lumMod val="40000"/>
                  <a:lumOff val="60000"/>
                </a:schemeClr>
              </a:gs>
              <a:gs pos="100000">
                <a:srgbClr val="92D050"/>
              </a:gs>
            </a:gsLst>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bwMode="gray">
          <a:xfrm rot="10800000">
            <a:off x="4571998" y="171000"/>
            <a:ext cx="2286000" cy="6516000"/>
          </a:xfrm>
          <a:prstGeom prst="rect">
            <a:avLst/>
          </a:prstGeom>
          <a:gradFill>
            <a:gsLst>
              <a:gs pos="0">
                <a:schemeClr val="accent6">
                  <a:lumMod val="20000"/>
                  <a:lumOff val="80000"/>
                </a:schemeClr>
              </a:gs>
              <a:gs pos="40000">
                <a:schemeClr val="accent6">
                  <a:lumMod val="40000"/>
                  <a:lumOff val="60000"/>
                </a:schemeClr>
              </a:gs>
              <a:gs pos="100000">
                <a:schemeClr val="accent6"/>
              </a:gs>
            </a:gsLst>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kumimoji="1" lang="ja-JP" altLang="en-US"/>
          </a:p>
        </p:txBody>
      </p:sp>
      <p:pic>
        <p:nvPicPr>
          <p:cNvPr id="11" name="Picture 2" descr="http://designers-tips.com/wp-content/uploads/2012/08/911.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0081" r="39085"/>
          <a:stretch/>
        </p:blipFill>
        <p:spPr bwMode="gray">
          <a:xfrm>
            <a:off x="6857996" y="171000"/>
            <a:ext cx="2124004" cy="6516000"/>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p:cNvSpPr/>
          <p:nvPr userDrawn="1"/>
        </p:nvSpPr>
        <p:spPr bwMode="gray">
          <a:xfrm>
            <a:off x="162000" y="171000"/>
            <a:ext cx="8820000" cy="6516000"/>
          </a:xfrm>
          <a:prstGeom prst="rect">
            <a:avLst/>
          </a:prstGeom>
          <a:solidFill>
            <a:schemeClr val="bg1">
              <a:alpha val="6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5"/>
          <p:cNvSpPr>
            <a:spLocks noGrp="1"/>
          </p:cNvSpPr>
          <p:nvPr>
            <p:ph type="sldNum" sz="quarter" idx="12"/>
          </p:nvPr>
        </p:nvSpPr>
        <p:spPr bwMode="gray">
          <a:xfrm>
            <a:off x="8604000" y="6534000"/>
            <a:ext cx="540000" cy="324000"/>
          </a:xfrm>
          <a:solidFill>
            <a:schemeClr val="bg1"/>
          </a:solidFill>
        </p:spPr>
        <p:txBody>
          <a:bodyPr wrap="none" lIns="36000" tIns="36000" rIns="36000" bIns="36000"/>
          <a:lstStyle>
            <a:lvl1pPr algn="ctr">
              <a:defRPr sz="1000" b="1">
                <a:solidFill>
                  <a:schemeClr val="tx1">
                    <a:lumMod val="75000"/>
                    <a:lumOff val="25000"/>
                  </a:schemeClr>
                </a:solidFill>
                <a:latin typeface="Century Gothic" panose="020B0502020202020204" pitchFamily="34" charset="0"/>
              </a:defRPr>
            </a:lvl1pPr>
          </a:lstStyle>
          <a:p>
            <a:fld id="{2CBDC335-1703-4FE2-A439-FA110269A54C}" type="slidenum">
              <a:rPr lang="ja-JP" altLang="en-US" smtClean="0"/>
              <a:pPr/>
              <a:t>‹#›</a:t>
            </a:fld>
            <a:endParaRPr lang="ja-JP" altLang="en-US"/>
          </a:p>
        </p:txBody>
      </p:sp>
    </p:spTree>
    <p:extLst>
      <p:ext uri="{BB962C8B-B14F-4D97-AF65-F5344CB8AC3E}">
        <p14:creationId xmlns:p14="http://schemas.microsoft.com/office/powerpoint/2010/main" val="492790630"/>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CBDC335-1703-4FE2-A439-FA110269A54C}" type="slidenum">
              <a:rPr kumimoji="1" lang="ja-JP" altLang="en-US" smtClean="0"/>
              <a:t>‹#›</a:t>
            </a:fld>
            <a:endParaRPr kumimoji="1" lang="ja-JP" altLang="en-US"/>
          </a:p>
        </p:txBody>
      </p:sp>
    </p:spTree>
    <p:extLst>
      <p:ext uri="{BB962C8B-B14F-4D97-AF65-F5344CB8AC3E}">
        <p14:creationId xmlns:p14="http://schemas.microsoft.com/office/powerpoint/2010/main" val="1251719849"/>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CBDC335-1703-4FE2-A439-FA110269A54C}" type="slidenum">
              <a:rPr kumimoji="1" lang="ja-JP" altLang="en-US" smtClean="0"/>
              <a:t>‹#›</a:t>
            </a:fld>
            <a:endParaRPr kumimoji="1" lang="ja-JP" altLang="en-US"/>
          </a:p>
        </p:txBody>
      </p:sp>
    </p:spTree>
    <p:extLst>
      <p:ext uri="{BB962C8B-B14F-4D97-AF65-F5344CB8AC3E}">
        <p14:creationId xmlns:p14="http://schemas.microsoft.com/office/powerpoint/2010/main" val="2999210295"/>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CBDC335-1703-4FE2-A439-FA110269A54C}" type="slidenum">
              <a:rPr kumimoji="1" lang="ja-JP" altLang="en-US" smtClean="0"/>
              <a:t>‹#›</a:t>
            </a:fld>
            <a:endParaRPr kumimoji="1" lang="ja-JP" altLang="en-US"/>
          </a:p>
        </p:txBody>
      </p:sp>
    </p:spTree>
    <p:extLst>
      <p:ext uri="{BB962C8B-B14F-4D97-AF65-F5344CB8AC3E}">
        <p14:creationId xmlns:p14="http://schemas.microsoft.com/office/powerpoint/2010/main" val="2115769723"/>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CBDC335-1703-4FE2-A439-FA110269A54C}" type="slidenum">
              <a:rPr kumimoji="1" lang="ja-JP" altLang="en-US" smtClean="0"/>
              <a:t>‹#›</a:t>
            </a:fld>
            <a:endParaRPr kumimoji="1" lang="ja-JP" altLang="en-US"/>
          </a:p>
        </p:txBody>
      </p:sp>
    </p:spTree>
    <p:extLst>
      <p:ext uri="{BB962C8B-B14F-4D97-AF65-F5344CB8AC3E}">
        <p14:creationId xmlns:p14="http://schemas.microsoft.com/office/powerpoint/2010/main" val="2127859743"/>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CBDC335-1703-4FE2-A439-FA110269A54C}" type="slidenum">
              <a:rPr kumimoji="1" lang="ja-JP" altLang="en-US" smtClean="0"/>
              <a:t>‹#›</a:t>
            </a:fld>
            <a:endParaRPr kumimoji="1" lang="ja-JP" altLang="en-US"/>
          </a:p>
        </p:txBody>
      </p:sp>
    </p:spTree>
    <p:extLst>
      <p:ext uri="{BB962C8B-B14F-4D97-AF65-F5344CB8AC3E}">
        <p14:creationId xmlns:p14="http://schemas.microsoft.com/office/powerpoint/2010/main" val="1402259535"/>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CBDC335-1703-4FE2-A439-FA110269A54C}" type="slidenum">
              <a:rPr kumimoji="1" lang="ja-JP" altLang="en-US" smtClean="0"/>
              <a:t>‹#›</a:t>
            </a:fld>
            <a:endParaRPr kumimoji="1" lang="ja-JP" altLang="en-US"/>
          </a:p>
        </p:txBody>
      </p:sp>
    </p:spTree>
    <p:extLst>
      <p:ext uri="{BB962C8B-B14F-4D97-AF65-F5344CB8AC3E}">
        <p14:creationId xmlns:p14="http://schemas.microsoft.com/office/powerpoint/2010/main" val="2817408171"/>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CBDC335-1703-4FE2-A439-FA110269A54C}" type="slidenum">
              <a:rPr kumimoji="1" lang="ja-JP" altLang="en-US" smtClean="0"/>
              <a:t>‹#›</a:t>
            </a:fld>
            <a:endParaRPr kumimoji="1" lang="ja-JP" altLang="en-US"/>
          </a:p>
        </p:txBody>
      </p:sp>
    </p:spTree>
    <p:extLst>
      <p:ext uri="{BB962C8B-B14F-4D97-AF65-F5344CB8AC3E}">
        <p14:creationId xmlns:p14="http://schemas.microsoft.com/office/powerpoint/2010/main" val="3966949036"/>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モデル1">
    <p:spTree>
      <p:nvGrpSpPr>
        <p:cNvPr id="1" name=""/>
        <p:cNvGrpSpPr/>
        <p:nvPr/>
      </p:nvGrpSpPr>
      <p:grpSpPr>
        <a:xfrm>
          <a:off x="0" y="0"/>
          <a:ext cx="0" cy="0"/>
          <a:chOff x="0" y="0"/>
          <a:chExt cx="0" cy="0"/>
        </a:xfrm>
      </p:grpSpPr>
      <p:sp>
        <p:nvSpPr>
          <p:cNvPr id="7" name="正方形/長方形 6"/>
          <p:cNvSpPr/>
          <p:nvPr userDrawn="1"/>
        </p:nvSpPr>
        <p:spPr bwMode="gray">
          <a:xfrm rot="10800000">
            <a:off x="0" y="-1"/>
            <a:ext cx="9144000" cy="6858000"/>
          </a:xfrm>
          <a:prstGeom prst="rect">
            <a:avLst/>
          </a:prstGeom>
          <a:gradFill>
            <a:gsLst>
              <a:gs pos="0">
                <a:schemeClr val="accent5">
                  <a:lumMod val="20000"/>
                  <a:lumOff val="80000"/>
                </a:schemeClr>
              </a:gs>
              <a:gs pos="40000">
                <a:schemeClr val="accent5">
                  <a:lumMod val="40000"/>
                  <a:lumOff val="60000"/>
                </a:schemeClr>
              </a:gs>
              <a:gs pos="100000">
                <a:srgbClr val="00B0F0"/>
              </a:gs>
            </a:gsLst>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bwMode="gray">
          <a:xfrm>
            <a:off x="162000" y="171000"/>
            <a:ext cx="8820000" cy="6516000"/>
          </a:xfrm>
          <a:prstGeom prst="rect">
            <a:avLst/>
          </a:prstGeom>
          <a:solidFill>
            <a:schemeClr val="bg1">
              <a:alpha val="2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5"/>
          <p:cNvSpPr>
            <a:spLocks noGrp="1"/>
          </p:cNvSpPr>
          <p:nvPr>
            <p:ph type="sldNum" sz="quarter" idx="12"/>
          </p:nvPr>
        </p:nvSpPr>
        <p:spPr bwMode="gray">
          <a:xfrm>
            <a:off x="8604000" y="6534000"/>
            <a:ext cx="540000" cy="324000"/>
          </a:xfrm>
          <a:solidFill>
            <a:schemeClr val="bg1"/>
          </a:solidFill>
        </p:spPr>
        <p:txBody>
          <a:bodyPr wrap="none" lIns="36000" tIns="36000" rIns="36000" bIns="36000"/>
          <a:lstStyle>
            <a:lvl1pPr algn="ctr">
              <a:defRPr sz="1000" b="1">
                <a:solidFill>
                  <a:schemeClr val="tx1">
                    <a:lumMod val="75000"/>
                    <a:lumOff val="25000"/>
                  </a:schemeClr>
                </a:solidFill>
                <a:latin typeface="Century Gothic" panose="020B0502020202020204" pitchFamily="34" charset="0"/>
              </a:defRPr>
            </a:lvl1pPr>
          </a:lstStyle>
          <a:p>
            <a:fld id="{2CBDC335-1703-4FE2-A439-FA110269A54C}" type="slidenum">
              <a:rPr lang="ja-JP" altLang="en-US" smtClean="0"/>
              <a:pPr/>
              <a:t>‹#›</a:t>
            </a:fld>
            <a:endParaRPr lang="ja-JP" altLang="en-US"/>
          </a:p>
        </p:txBody>
      </p:sp>
    </p:spTree>
    <p:extLst>
      <p:ext uri="{BB962C8B-B14F-4D97-AF65-F5344CB8AC3E}">
        <p14:creationId xmlns:p14="http://schemas.microsoft.com/office/powerpoint/2010/main" val="1297509036"/>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モデル2">
    <p:spTree>
      <p:nvGrpSpPr>
        <p:cNvPr id="1" name=""/>
        <p:cNvGrpSpPr/>
        <p:nvPr/>
      </p:nvGrpSpPr>
      <p:grpSpPr>
        <a:xfrm>
          <a:off x="0" y="0"/>
          <a:ext cx="0" cy="0"/>
          <a:chOff x="0" y="0"/>
          <a:chExt cx="0" cy="0"/>
        </a:xfrm>
      </p:grpSpPr>
      <p:sp>
        <p:nvSpPr>
          <p:cNvPr id="2" name="正方形/長方形 1"/>
          <p:cNvSpPr/>
          <p:nvPr userDrawn="1"/>
        </p:nvSpPr>
        <p:spPr bwMode="gray">
          <a:xfrm rot="10800000">
            <a:off x="0" y="0"/>
            <a:ext cx="9144000" cy="6858000"/>
          </a:xfrm>
          <a:prstGeom prst="rect">
            <a:avLst/>
          </a:prstGeom>
          <a:gradFill>
            <a:gsLst>
              <a:gs pos="0">
                <a:schemeClr val="accent3">
                  <a:lumMod val="20000"/>
                  <a:lumOff val="80000"/>
                </a:schemeClr>
              </a:gs>
              <a:gs pos="40000">
                <a:schemeClr val="accent3">
                  <a:lumMod val="40000"/>
                  <a:lumOff val="60000"/>
                </a:schemeClr>
              </a:gs>
              <a:gs pos="100000">
                <a:srgbClr val="92D050"/>
              </a:gs>
            </a:gsLst>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userDrawn="1"/>
        </p:nvSpPr>
        <p:spPr bwMode="gray">
          <a:xfrm>
            <a:off x="162000" y="171000"/>
            <a:ext cx="8820000" cy="6516000"/>
          </a:xfrm>
          <a:prstGeom prst="rect">
            <a:avLst/>
          </a:prstGeom>
          <a:solidFill>
            <a:schemeClr val="bg1">
              <a:alpha val="2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5"/>
          <p:cNvSpPr>
            <a:spLocks noGrp="1"/>
          </p:cNvSpPr>
          <p:nvPr>
            <p:ph type="sldNum" sz="quarter" idx="12"/>
          </p:nvPr>
        </p:nvSpPr>
        <p:spPr bwMode="gray">
          <a:xfrm>
            <a:off x="8604000" y="6534000"/>
            <a:ext cx="540000" cy="324000"/>
          </a:xfrm>
          <a:solidFill>
            <a:schemeClr val="bg1"/>
          </a:solidFill>
        </p:spPr>
        <p:txBody>
          <a:bodyPr wrap="none" lIns="36000" tIns="36000" rIns="36000" bIns="36000"/>
          <a:lstStyle>
            <a:lvl1pPr algn="ctr">
              <a:defRPr sz="1000" b="1">
                <a:solidFill>
                  <a:schemeClr val="tx1">
                    <a:lumMod val="75000"/>
                    <a:lumOff val="25000"/>
                  </a:schemeClr>
                </a:solidFill>
                <a:latin typeface="Century Gothic" panose="020B0502020202020204" pitchFamily="34" charset="0"/>
              </a:defRPr>
            </a:lvl1pPr>
          </a:lstStyle>
          <a:p>
            <a:fld id="{2CBDC335-1703-4FE2-A439-FA110269A54C}" type="slidenum">
              <a:rPr lang="ja-JP" altLang="en-US" smtClean="0"/>
              <a:pPr/>
              <a:t>‹#›</a:t>
            </a:fld>
            <a:endParaRPr lang="ja-JP" altLang="en-US"/>
          </a:p>
        </p:txBody>
      </p:sp>
    </p:spTree>
    <p:extLst>
      <p:ext uri="{BB962C8B-B14F-4D97-AF65-F5344CB8AC3E}">
        <p14:creationId xmlns:p14="http://schemas.microsoft.com/office/powerpoint/2010/main" val="2932493602"/>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モデル3">
    <p:spTree>
      <p:nvGrpSpPr>
        <p:cNvPr id="1" name=""/>
        <p:cNvGrpSpPr/>
        <p:nvPr/>
      </p:nvGrpSpPr>
      <p:grpSpPr>
        <a:xfrm>
          <a:off x="0" y="0"/>
          <a:ext cx="0" cy="0"/>
          <a:chOff x="0" y="0"/>
          <a:chExt cx="0" cy="0"/>
        </a:xfrm>
      </p:grpSpPr>
      <p:sp>
        <p:nvSpPr>
          <p:cNvPr id="2" name="正方形/長方形 1"/>
          <p:cNvSpPr/>
          <p:nvPr userDrawn="1"/>
        </p:nvSpPr>
        <p:spPr bwMode="gray">
          <a:xfrm rot="10800000">
            <a:off x="0" y="0"/>
            <a:ext cx="9144000" cy="6858000"/>
          </a:xfrm>
          <a:prstGeom prst="rect">
            <a:avLst/>
          </a:prstGeom>
          <a:gradFill>
            <a:gsLst>
              <a:gs pos="0">
                <a:schemeClr val="accent6">
                  <a:lumMod val="20000"/>
                  <a:lumOff val="80000"/>
                </a:schemeClr>
              </a:gs>
              <a:gs pos="40000">
                <a:schemeClr val="accent6">
                  <a:lumMod val="40000"/>
                  <a:lumOff val="60000"/>
                </a:schemeClr>
              </a:gs>
              <a:gs pos="100000">
                <a:schemeClr val="accent6"/>
              </a:gs>
            </a:gsLst>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userDrawn="1"/>
        </p:nvSpPr>
        <p:spPr bwMode="gray">
          <a:xfrm>
            <a:off x="162000" y="171000"/>
            <a:ext cx="8820000" cy="6516000"/>
          </a:xfrm>
          <a:prstGeom prst="rect">
            <a:avLst/>
          </a:prstGeom>
          <a:solidFill>
            <a:schemeClr val="bg1">
              <a:alpha val="2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5"/>
          <p:cNvSpPr>
            <a:spLocks noGrp="1"/>
          </p:cNvSpPr>
          <p:nvPr>
            <p:ph type="sldNum" sz="quarter" idx="12"/>
          </p:nvPr>
        </p:nvSpPr>
        <p:spPr bwMode="gray">
          <a:xfrm>
            <a:off x="8604000" y="6534000"/>
            <a:ext cx="540000" cy="324000"/>
          </a:xfrm>
          <a:solidFill>
            <a:schemeClr val="bg1"/>
          </a:solidFill>
        </p:spPr>
        <p:txBody>
          <a:bodyPr wrap="none" lIns="36000" tIns="36000" rIns="36000" bIns="36000"/>
          <a:lstStyle>
            <a:lvl1pPr algn="ctr">
              <a:defRPr sz="1000" b="1">
                <a:solidFill>
                  <a:schemeClr val="tx1">
                    <a:lumMod val="75000"/>
                    <a:lumOff val="25000"/>
                  </a:schemeClr>
                </a:solidFill>
                <a:latin typeface="Century Gothic" panose="020B0502020202020204" pitchFamily="34" charset="0"/>
              </a:defRPr>
            </a:lvl1pPr>
          </a:lstStyle>
          <a:p>
            <a:fld id="{2CBDC335-1703-4FE2-A439-FA110269A54C}" type="slidenum">
              <a:rPr lang="ja-JP" altLang="en-US" smtClean="0"/>
              <a:pPr/>
              <a:t>‹#›</a:t>
            </a:fld>
            <a:endParaRPr lang="ja-JP" altLang="en-US"/>
          </a:p>
        </p:txBody>
      </p:sp>
    </p:spTree>
    <p:extLst>
      <p:ext uri="{BB962C8B-B14F-4D97-AF65-F5344CB8AC3E}">
        <p14:creationId xmlns:p14="http://schemas.microsoft.com/office/powerpoint/2010/main" val="3982397319"/>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クイズ背景">
    <p:spTree>
      <p:nvGrpSpPr>
        <p:cNvPr id="1" name=""/>
        <p:cNvGrpSpPr/>
        <p:nvPr/>
      </p:nvGrpSpPr>
      <p:grpSpPr>
        <a:xfrm>
          <a:off x="0" y="0"/>
          <a:ext cx="0" cy="0"/>
          <a:chOff x="0" y="0"/>
          <a:chExt cx="0" cy="0"/>
        </a:xfrm>
      </p:grpSpPr>
      <p:pic>
        <p:nvPicPr>
          <p:cNvPr id="8194" name="Picture 2" descr="http://designers-tips.com/wp-content/uploads/2012/08/911.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188" r="7479"/>
          <a:stretch/>
        </p:blipFill>
        <p:spPr bwMode="gray">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userDrawn="1"/>
        </p:nvSpPr>
        <p:spPr bwMode="gray">
          <a:xfrm>
            <a:off x="162000" y="171000"/>
            <a:ext cx="8820000" cy="6516000"/>
          </a:xfrm>
          <a:prstGeom prst="rect">
            <a:avLst/>
          </a:prstGeom>
          <a:solidFill>
            <a:schemeClr val="bg1">
              <a:alpha val="2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5"/>
          <p:cNvSpPr>
            <a:spLocks noGrp="1"/>
          </p:cNvSpPr>
          <p:nvPr>
            <p:ph type="sldNum" sz="quarter" idx="12"/>
          </p:nvPr>
        </p:nvSpPr>
        <p:spPr bwMode="gray">
          <a:xfrm>
            <a:off x="8604000" y="6534000"/>
            <a:ext cx="540000" cy="324000"/>
          </a:xfrm>
          <a:solidFill>
            <a:schemeClr val="bg1"/>
          </a:solidFill>
        </p:spPr>
        <p:txBody>
          <a:bodyPr wrap="none" lIns="36000" tIns="36000" rIns="36000" bIns="36000"/>
          <a:lstStyle>
            <a:lvl1pPr algn="ctr">
              <a:defRPr sz="1000" b="1">
                <a:solidFill>
                  <a:schemeClr val="tx1">
                    <a:lumMod val="75000"/>
                    <a:lumOff val="25000"/>
                  </a:schemeClr>
                </a:solidFill>
                <a:latin typeface="Century Gothic" panose="020B0502020202020204" pitchFamily="34" charset="0"/>
              </a:defRPr>
            </a:lvl1pPr>
          </a:lstStyle>
          <a:p>
            <a:fld id="{2CBDC335-1703-4FE2-A439-FA110269A54C}" type="slidenum">
              <a:rPr lang="ja-JP" altLang="en-US" smtClean="0"/>
              <a:pPr/>
              <a:t>‹#›</a:t>
            </a:fld>
            <a:endParaRPr lang="ja-JP" altLang="en-US"/>
          </a:p>
        </p:txBody>
      </p:sp>
    </p:spTree>
    <p:extLst>
      <p:ext uri="{BB962C8B-B14F-4D97-AF65-F5344CB8AC3E}">
        <p14:creationId xmlns:p14="http://schemas.microsoft.com/office/powerpoint/2010/main" val="1460277602"/>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クイズ背景">
    <p:spTree>
      <p:nvGrpSpPr>
        <p:cNvPr id="1" name=""/>
        <p:cNvGrpSpPr/>
        <p:nvPr/>
      </p:nvGrpSpPr>
      <p:grpSpPr>
        <a:xfrm>
          <a:off x="0" y="0"/>
          <a:ext cx="0" cy="0"/>
          <a:chOff x="0" y="0"/>
          <a:chExt cx="0" cy="0"/>
        </a:xfrm>
      </p:grpSpPr>
      <p:pic>
        <p:nvPicPr>
          <p:cNvPr id="8194" name="Picture 2" descr="http://designers-tips.com/wp-content/uploads/2012/08/911.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188" r="7479"/>
          <a:stretch/>
        </p:blipFill>
        <p:spPr bwMode="gray">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userDrawn="1"/>
        </p:nvSpPr>
        <p:spPr bwMode="gray">
          <a:xfrm>
            <a:off x="162000" y="171000"/>
            <a:ext cx="8820000" cy="6516000"/>
          </a:xfrm>
          <a:prstGeom prst="rect">
            <a:avLst/>
          </a:prstGeom>
          <a:solidFill>
            <a:schemeClr val="bg1">
              <a:alpha val="2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5"/>
          <p:cNvSpPr>
            <a:spLocks noGrp="1"/>
          </p:cNvSpPr>
          <p:nvPr>
            <p:ph type="sldNum" sz="quarter" idx="12"/>
          </p:nvPr>
        </p:nvSpPr>
        <p:spPr bwMode="gray">
          <a:xfrm>
            <a:off x="8604000" y="6534000"/>
            <a:ext cx="540000" cy="324000"/>
          </a:xfrm>
          <a:solidFill>
            <a:schemeClr val="bg1"/>
          </a:solidFill>
        </p:spPr>
        <p:txBody>
          <a:bodyPr wrap="none" lIns="36000" tIns="36000" rIns="36000" bIns="36000"/>
          <a:lstStyle>
            <a:lvl1pPr algn="ctr">
              <a:defRPr sz="1000" b="1">
                <a:solidFill>
                  <a:schemeClr val="tx1">
                    <a:lumMod val="75000"/>
                    <a:lumOff val="25000"/>
                  </a:schemeClr>
                </a:solidFill>
                <a:latin typeface="Century Gothic" panose="020B0502020202020204" pitchFamily="34" charset="0"/>
              </a:defRPr>
            </a:lvl1pPr>
          </a:lstStyle>
          <a:p>
            <a:fld id="{2CBDC335-1703-4FE2-A439-FA110269A54C}" type="slidenum">
              <a:rPr lang="ja-JP" altLang="en-US" smtClean="0"/>
              <a:pPr/>
              <a:t>‹#›</a:t>
            </a:fld>
            <a:endParaRPr lang="ja-JP" altLang="en-US"/>
          </a:p>
        </p:txBody>
      </p:sp>
      <p:sp>
        <p:nvSpPr>
          <p:cNvPr id="2" name="正方形/長方形 1"/>
          <p:cNvSpPr/>
          <p:nvPr userDrawn="1"/>
        </p:nvSpPr>
        <p:spPr bwMode="gray">
          <a:xfrm>
            <a:off x="323528" y="594000"/>
            <a:ext cx="4140000" cy="594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userDrawn="1"/>
        </p:nvSpPr>
        <p:spPr bwMode="gray">
          <a:xfrm>
            <a:off x="413528" y="710704"/>
            <a:ext cx="3960000" cy="1800000"/>
          </a:xfrm>
          <a:prstGeom prst="rect">
            <a:avLst/>
          </a:prstGeom>
          <a:pattFill prst="wdDnDiag">
            <a:fgClr>
              <a:schemeClr val="accent6">
                <a:lumMod val="75000"/>
              </a:schemeClr>
            </a:fgClr>
            <a:bgClr>
              <a:schemeClr val="accent6"/>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bwMode="gray">
          <a:xfrm>
            <a:off x="481399" y="782704"/>
            <a:ext cx="3816000" cy="1656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accent6">
                  <a:lumMod val="75000"/>
                </a:schemeClr>
              </a:solidFill>
              <a:latin typeface="+mj-ea"/>
              <a:ea typeface="+mj-ea"/>
            </a:endParaRPr>
          </a:p>
        </p:txBody>
      </p:sp>
      <p:sp>
        <p:nvSpPr>
          <p:cNvPr id="4" name="角丸四角形 3"/>
          <p:cNvSpPr/>
          <p:nvPr userDrawn="1"/>
        </p:nvSpPr>
        <p:spPr bwMode="gray">
          <a:xfrm>
            <a:off x="4625056" y="594000"/>
            <a:ext cx="4195416" cy="5940000"/>
          </a:xfrm>
          <a:prstGeom prst="roundRect">
            <a:avLst>
              <a:gd name="adj" fmla="val 6100"/>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二等辺三角形 7"/>
          <p:cNvSpPr/>
          <p:nvPr userDrawn="1"/>
        </p:nvSpPr>
        <p:spPr bwMode="gray">
          <a:xfrm rot="16200000">
            <a:off x="3680808" y="2979029"/>
            <a:ext cx="936104" cy="1169944"/>
          </a:xfrm>
          <a:prstGeom prs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05225373"/>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CBDC335-1703-4FE2-A439-FA110269A54C}" type="slidenum">
              <a:rPr kumimoji="1" lang="ja-JP" altLang="en-US" smtClean="0"/>
              <a:t>‹#›</a:t>
            </a:fld>
            <a:endParaRPr kumimoji="1" lang="ja-JP" altLang="en-US"/>
          </a:p>
        </p:txBody>
      </p:sp>
    </p:spTree>
    <p:extLst>
      <p:ext uri="{BB962C8B-B14F-4D97-AF65-F5344CB8AC3E}">
        <p14:creationId xmlns:p14="http://schemas.microsoft.com/office/powerpoint/2010/main" val="80318312"/>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CBDC335-1703-4FE2-A439-FA110269A54C}" type="slidenum">
              <a:rPr kumimoji="1" lang="ja-JP" altLang="en-US" smtClean="0"/>
              <a:t>‹#›</a:t>
            </a:fld>
            <a:endParaRPr kumimoji="1" lang="ja-JP" altLang="en-US"/>
          </a:p>
        </p:txBody>
      </p:sp>
    </p:spTree>
    <p:extLst>
      <p:ext uri="{BB962C8B-B14F-4D97-AF65-F5344CB8AC3E}">
        <p14:creationId xmlns:p14="http://schemas.microsoft.com/office/powerpoint/2010/main" val="3407155354"/>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CBDC335-1703-4FE2-A439-FA110269A54C}" type="slidenum">
              <a:rPr kumimoji="1" lang="ja-JP" altLang="en-US" smtClean="0"/>
              <a:t>‹#›</a:t>
            </a:fld>
            <a:endParaRPr kumimoji="1" lang="ja-JP" altLang="en-US"/>
          </a:p>
        </p:txBody>
      </p:sp>
    </p:spTree>
    <p:extLst>
      <p:ext uri="{BB962C8B-B14F-4D97-AF65-F5344CB8AC3E}">
        <p14:creationId xmlns:p14="http://schemas.microsoft.com/office/powerpoint/2010/main" val="492746596"/>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DC335-1703-4FE2-A439-FA110269A54C}" type="slidenum">
              <a:rPr kumimoji="1" lang="ja-JP" altLang="en-US" smtClean="0"/>
              <a:t>‹#›</a:t>
            </a:fld>
            <a:endParaRPr kumimoji="1" lang="ja-JP" altLang="en-US"/>
          </a:p>
        </p:txBody>
      </p:sp>
    </p:spTree>
    <p:extLst>
      <p:ext uri="{BB962C8B-B14F-4D97-AF65-F5344CB8AC3E}">
        <p14:creationId xmlns:p14="http://schemas.microsoft.com/office/powerpoint/2010/main" val="2472702001"/>
      </p:ext>
    </p:extLst>
  </p:cSld>
  <p:clrMap bg1="lt1" tx1="dk1" bg2="lt2" tx2="dk2" accent1="accent1" accent2="accent2" accent3="accent3" accent4="accent4" accent5="accent5" accent6="accent6" hlink="hlink" folHlink="folHlink"/>
  <p:sldLayoutIdLst>
    <p:sldLayoutId id="2147483664" r:id="rId1"/>
    <p:sldLayoutId id="2147483649" r:id="rId2"/>
    <p:sldLayoutId id="2147483660" r:id="rId3"/>
    <p:sldLayoutId id="2147483661" r:id="rId4"/>
    <p:sldLayoutId id="2147483662" r:id="rId5"/>
    <p:sldLayoutId id="2147483663"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bwMode="gray">
          <a:xfrm>
            <a:off x="252000" y="303583"/>
            <a:ext cx="8640000" cy="900000"/>
          </a:xfrm>
          <a:prstGeom prst="roundRect">
            <a:avLst>
              <a:gd name="adj" fmla="val 12433"/>
            </a:avLst>
          </a:prstGeom>
          <a:pattFill prst="wdDnDiag">
            <a:fgClr>
              <a:srgbClr val="00B0F0"/>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bwMode="gray">
          <a:xfrm>
            <a:off x="342000" y="393583"/>
            <a:ext cx="2880000" cy="720000"/>
          </a:xfrm>
          <a:prstGeom prst="roundRect">
            <a:avLst>
              <a:gd name="adj" fmla="val 10854"/>
            </a:avLst>
          </a:prstGeom>
          <a:solidFill>
            <a:srgbClr val="002060"/>
          </a:solidFill>
          <a:ln w="28575">
            <a:noFill/>
          </a:ln>
        </p:spPr>
        <p:txBody>
          <a:bodyPr wrap="none" lIns="108000" tIns="36000" rIns="108000" bIns="108000" rtlCol="0" anchor="ctr" anchorCtr="0">
            <a:noAutofit/>
          </a:bodyPr>
          <a:lstStyle/>
          <a:p>
            <a:pPr algn="ctr"/>
            <a:r>
              <a:rPr kumimoji="1"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資料モデル </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１</a:t>
            </a:r>
            <a:endParaRPr kumimoji="1" lang="en-US" altLang="ja-JP" sz="3200" dirty="0" smtClean="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bwMode="gray">
          <a:xfrm>
            <a:off x="3240624" y="375583"/>
            <a:ext cx="5598472" cy="756000"/>
          </a:xfrm>
          <a:prstGeom prst="rect">
            <a:avLst/>
          </a:prstGeom>
          <a:noFill/>
        </p:spPr>
        <p:txBody>
          <a:bodyPr wrap="none" lIns="108000" tIns="36000" rIns="108000" bIns="108000" rtlCol="0" anchor="ctr" anchorCtr="0">
            <a:noAutofit/>
          </a:bodyPr>
          <a:lstStyle/>
          <a:p>
            <a:pPr algn="ctr"/>
            <a:r>
              <a:rPr lang="ja-JP" altLang="en-US" sz="3600" dirty="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rPr>
              <a:t>「選挙の大切さについて」</a:t>
            </a:r>
            <a:endParaRPr kumimoji="1" lang="en-US" altLang="ja-JP" sz="3600" dirty="0" smtClean="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endParaRPr>
          </a:p>
        </p:txBody>
      </p:sp>
      <p:sp>
        <p:nvSpPr>
          <p:cNvPr id="3" name="スライド番号プレースホルダー 2"/>
          <p:cNvSpPr>
            <a:spLocks noGrp="1"/>
          </p:cNvSpPr>
          <p:nvPr>
            <p:ph type="sldNum" sz="quarter" idx="12"/>
          </p:nvPr>
        </p:nvSpPr>
        <p:spPr bwMode="gray"/>
        <p:txBody>
          <a:bodyPr/>
          <a:lstStyle/>
          <a:p>
            <a:fld id="{2CBDC335-1703-4FE2-A439-FA110269A54C}" type="slidenum">
              <a:rPr lang="ja-JP" altLang="en-US" smtClean="0"/>
              <a:pPr/>
              <a:t>0</a:t>
            </a:fld>
            <a:endParaRPr lang="ja-JP" altLang="en-US"/>
          </a:p>
        </p:txBody>
      </p:sp>
      <p:sp>
        <p:nvSpPr>
          <p:cNvPr id="10" name="正方形/長方形 9"/>
          <p:cNvSpPr/>
          <p:nvPr/>
        </p:nvSpPr>
        <p:spPr bwMode="gray">
          <a:xfrm>
            <a:off x="2267544" y="1624630"/>
            <a:ext cx="6624456" cy="923330"/>
          </a:xfrm>
          <a:prstGeom prst="rect">
            <a:avLst/>
          </a:prstGeom>
        </p:spPr>
        <p:txBody>
          <a:bodyPr wrap="square">
            <a:spAutoFit/>
          </a:bodyPr>
          <a:lstStyle/>
          <a:p>
            <a:pPr>
              <a:lnSpc>
                <a:spcPct val="150000"/>
              </a:lnSpc>
            </a:pPr>
            <a:r>
              <a:rPr lang="ja-JP" altLang="en-US" dirty="0"/>
              <a:t>選挙制度の意義や目的について</a:t>
            </a:r>
            <a:r>
              <a:rPr lang="ja-JP" altLang="en-US" dirty="0" smtClean="0"/>
              <a:t>、選挙</a:t>
            </a:r>
            <a:r>
              <a:rPr lang="ja-JP" altLang="en-US" dirty="0"/>
              <a:t>の歴史や制度の特徴</a:t>
            </a:r>
            <a:endParaRPr lang="en-US" altLang="ja-JP" dirty="0" smtClean="0"/>
          </a:p>
          <a:p>
            <a:pPr>
              <a:lnSpc>
                <a:spcPct val="150000"/>
              </a:lnSpc>
            </a:pPr>
            <a:r>
              <a:rPr lang="ja-JP" altLang="en-US" dirty="0" smtClean="0"/>
              <a:t>など</a:t>
            </a:r>
            <a:r>
              <a:rPr lang="ja-JP" altLang="en-US" dirty="0"/>
              <a:t>を</a:t>
            </a:r>
            <a:r>
              <a:rPr lang="ja-JP" altLang="en-US" dirty="0" smtClean="0"/>
              <a:t>踏まえてわかりやすく</a:t>
            </a:r>
            <a:r>
              <a:rPr lang="ja-JP" altLang="en-US" dirty="0"/>
              <a:t>説明する</a:t>
            </a:r>
            <a:r>
              <a:rPr lang="ja-JP" altLang="en-US" dirty="0" smtClean="0"/>
              <a:t>。</a:t>
            </a:r>
            <a:endParaRPr lang="en-US" altLang="ja-JP" dirty="0"/>
          </a:p>
        </p:txBody>
      </p:sp>
      <p:sp>
        <p:nvSpPr>
          <p:cNvPr id="12" name="正方形/長方形 11"/>
          <p:cNvSpPr/>
          <p:nvPr/>
        </p:nvSpPr>
        <p:spPr bwMode="gray">
          <a:xfrm>
            <a:off x="2267544" y="3356992"/>
            <a:ext cx="6624456" cy="2169825"/>
          </a:xfrm>
          <a:prstGeom prst="rect">
            <a:avLst/>
          </a:prstGeom>
        </p:spPr>
        <p:txBody>
          <a:bodyPr wrap="square">
            <a:spAutoFit/>
          </a:bodyPr>
          <a:lstStyle/>
          <a:p>
            <a:pPr>
              <a:lnSpc>
                <a:spcPct val="150000"/>
              </a:lnSpc>
            </a:pPr>
            <a:r>
              <a:rPr lang="ja-JP" altLang="en-US" dirty="0"/>
              <a:t>選挙の４原則を始め、日本の選挙制度について説明する。</a:t>
            </a:r>
            <a:endParaRPr lang="en-US" altLang="ja-JP" dirty="0"/>
          </a:p>
          <a:p>
            <a:pPr>
              <a:lnSpc>
                <a:spcPct val="150000"/>
              </a:lnSpc>
            </a:pPr>
            <a:r>
              <a:rPr lang="ja-JP" altLang="en-US" dirty="0"/>
              <a:t>また、戦後普通選挙に移行して初めて平等な選挙ができる</a:t>
            </a:r>
            <a:endParaRPr lang="en-US" altLang="ja-JP" dirty="0" smtClean="0"/>
          </a:p>
          <a:p>
            <a:pPr>
              <a:lnSpc>
                <a:spcPct val="150000"/>
              </a:lnSpc>
            </a:pPr>
            <a:r>
              <a:rPr lang="ja-JP" altLang="en-US" dirty="0" smtClean="0"/>
              <a:t>よう</a:t>
            </a:r>
            <a:r>
              <a:rPr lang="ja-JP" altLang="en-US" dirty="0"/>
              <a:t>になったことから、投票という権利を行使できるのは</a:t>
            </a:r>
            <a:endParaRPr lang="en-US" altLang="ja-JP" dirty="0" smtClean="0"/>
          </a:p>
          <a:p>
            <a:pPr>
              <a:lnSpc>
                <a:spcPct val="150000"/>
              </a:lnSpc>
            </a:pPr>
            <a:r>
              <a:rPr lang="ja-JP" altLang="en-US" dirty="0" smtClean="0"/>
              <a:t>「</a:t>
            </a:r>
            <a:r>
              <a:rPr lang="ja-JP" altLang="en-US" dirty="0"/>
              <a:t>大変幸せなことだ」という認識を児童・生徒</a:t>
            </a:r>
            <a:r>
              <a:rPr lang="ja-JP" altLang="en-US" dirty="0" smtClean="0"/>
              <a:t>に</a:t>
            </a:r>
            <a:r>
              <a:rPr lang="ja-JP" altLang="en-US" dirty="0"/>
              <a:t>持って</a:t>
            </a:r>
            <a:endParaRPr lang="en-US" altLang="ja-JP" dirty="0" smtClean="0"/>
          </a:p>
          <a:p>
            <a:pPr>
              <a:lnSpc>
                <a:spcPct val="150000"/>
              </a:lnSpc>
            </a:pPr>
            <a:r>
              <a:rPr lang="ja-JP" altLang="en-US" dirty="0" smtClean="0"/>
              <a:t>もらう。</a:t>
            </a:r>
            <a:endParaRPr lang="ja-JP" altLang="en-US" dirty="0"/>
          </a:p>
        </p:txBody>
      </p:sp>
      <p:sp>
        <p:nvSpPr>
          <p:cNvPr id="13" name="正方形/長方形 12"/>
          <p:cNvSpPr/>
          <p:nvPr/>
        </p:nvSpPr>
        <p:spPr bwMode="gray">
          <a:xfrm>
            <a:off x="467544" y="1654685"/>
            <a:ext cx="1620000" cy="1260000"/>
          </a:xfrm>
          <a:prstGeom prst="rect">
            <a:avLst/>
          </a:prstGeom>
          <a:pattFill prst="wdDnDiag">
            <a:fgClr>
              <a:srgbClr val="00B0F0"/>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bwMode="gray">
          <a:xfrm>
            <a:off x="521460" y="1708685"/>
            <a:ext cx="1512168" cy="1152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rgbClr val="0070C0"/>
                </a:solidFill>
                <a:latin typeface="+mj-ea"/>
                <a:ea typeface="+mj-ea"/>
              </a:rPr>
              <a:t>コンセプト</a:t>
            </a:r>
            <a:endParaRPr kumimoji="1" lang="ja-JP" altLang="en-US" sz="1600" dirty="0">
              <a:solidFill>
                <a:srgbClr val="0070C0"/>
              </a:solidFill>
              <a:latin typeface="+mj-ea"/>
              <a:ea typeface="+mj-ea"/>
            </a:endParaRPr>
          </a:p>
        </p:txBody>
      </p:sp>
      <p:sp>
        <p:nvSpPr>
          <p:cNvPr id="14" name="正方形/長方形 13"/>
          <p:cNvSpPr/>
          <p:nvPr/>
        </p:nvSpPr>
        <p:spPr bwMode="gray">
          <a:xfrm>
            <a:off x="467544" y="3499481"/>
            <a:ext cx="1620000" cy="1260000"/>
          </a:xfrm>
          <a:prstGeom prst="rect">
            <a:avLst/>
          </a:prstGeom>
          <a:pattFill prst="wdDnDiag">
            <a:fgClr>
              <a:srgbClr val="00B0F0"/>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bwMode="gray">
          <a:xfrm>
            <a:off x="521460" y="3553481"/>
            <a:ext cx="1512168" cy="1152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rgbClr val="0070C0"/>
                </a:solidFill>
                <a:latin typeface="+mj-ea"/>
                <a:ea typeface="+mj-ea"/>
              </a:rPr>
              <a:t>概要</a:t>
            </a:r>
            <a:endParaRPr kumimoji="1" lang="ja-JP" altLang="en-US" sz="1600" dirty="0">
              <a:solidFill>
                <a:srgbClr val="0070C0"/>
              </a:solidFill>
              <a:latin typeface="+mj-ea"/>
              <a:ea typeface="+mj-ea"/>
            </a:endParaRPr>
          </a:p>
        </p:txBody>
      </p:sp>
    </p:spTree>
    <p:extLst>
      <p:ext uri="{BB962C8B-B14F-4D97-AF65-F5344CB8AC3E}">
        <p14:creationId xmlns:p14="http://schemas.microsoft.com/office/powerpoint/2010/main" val="2267128253"/>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bwMode="gray"/>
        <p:txBody>
          <a:bodyPr/>
          <a:lstStyle/>
          <a:p>
            <a:fld id="{2CBDC335-1703-4FE2-A439-FA110269A54C}" type="slidenum">
              <a:rPr lang="ja-JP" altLang="en-US" smtClean="0"/>
              <a:pPr/>
              <a:t>1</a:t>
            </a:fld>
            <a:endParaRPr lang="ja-JP" altLang="en-US"/>
          </a:p>
        </p:txBody>
      </p:sp>
      <p:sp>
        <p:nvSpPr>
          <p:cNvPr id="11" name="角丸四角形 10"/>
          <p:cNvSpPr/>
          <p:nvPr/>
        </p:nvSpPr>
        <p:spPr bwMode="gray">
          <a:xfrm>
            <a:off x="252000" y="303583"/>
            <a:ext cx="5184096" cy="468000"/>
          </a:xfrm>
          <a:prstGeom prst="roundRect">
            <a:avLst>
              <a:gd name="adj" fmla="val 12433"/>
            </a:avLst>
          </a:prstGeom>
          <a:pattFill prst="wdDnDiag">
            <a:fgClr>
              <a:srgbClr val="00B0F0"/>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bwMode="gray">
          <a:xfrm>
            <a:off x="306488" y="357583"/>
            <a:ext cx="1620000" cy="360000"/>
          </a:xfrm>
          <a:prstGeom prst="roundRect">
            <a:avLst>
              <a:gd name="adj" fmla="val 10854"/>
            </a:avLst>
          </a:prstGeom>
          <a:solidFill>
            <a:srgbClr val="002060"/>
          </a:solidFill>
          <a:ln w="28575">
            <a:noFill/>
          </a:ln>
        </p:spPr>
        <p:txBody>
          <a:bodyPr wrap="none" lIns="108000" tIns="36000" rIns="108000" bIns="108000" rtlCol="0" anchor="ctr" anchorCtr="0">
            <a:noAutofit/>
          </a:bodyPr>
          <a:lstStyle/>
          <a:p>
            <a:pPr algn="ctr"/>
            <a:r>
              <a:rPr kumimoji="1" lang="ja-JP" altLang="en-US" sz="1600" dirty="0" smtClean="0">
                <a:solidFill>
                  <a:schemeClr val="bg1"/>
                </a:solidFill>
                <a:latin typeface="HGP創英角ｺﾞｼｯｸUB" panose="020B0900000000000000" pitchFamily="50" charset="-128"/>
                <a:ea typeface="HGP創英角ｺﾞｼｯｸUB" panose="020B0900000000000000" pitchFamily="50" charset="-128"/>
              </a:rPr>
              <a:t>資料モデル </a:t>
            </a:r>
            <a:r>
              <a:rPr lang="ja-JP" altLang="en-US" sz="1600" dirty="0" smtClean="0">
                <a:solidFill>
                  <a:schemeClr val="bg1"/>
                </a:solidFill>
                <a:latin typeface="HGP創英角ｺﾞｼｯｸUB" panose="020B0900000000000000" pitchFamily="50" charset="-128"/>
                <a:ea typeface="HGP創英角ｺﾞｼｯｸUB" panose="020B0900000000000000" pitchFamily="50" charset="-128"/>
              </a:rPr>
              <a:t>１</a:t>
            </a:r>
            <a:endParaRPr kumimoji="1" lang="en-US" altLang="ja-JP" sz="1600" dirty="0" smtClean="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4" name="テキスト ボックス 13"/>
          <p:cNvSpPr txBox="1"/>
          <p:nvPr/>
        </p:nvSpPr>
        <p:spPr bwMode="gray">
          <a:xfrm>
            <a:off x="1980976" y="357583"/>
            <a:ext cx="2951064" cy="360000"/>
          </a:xfrm>
          <a:prstGeom prst="rect">
            <a:avLst/>
          </a:prstGeom>
          <a:noFill/>
        </p:spPr>
        <p:txBody>
          <a:bodyPr wrap="none" lIns="108000" tIns="36000" rIns="108000" bIns="108000" rtlCol="0" anchor="ctr" anchorCtr="0">
            <a:noAutofit/>
          </a:bodyPr>
          <a:lstStyle/>
          <a:p>
            <a:r>
              <a:rPr lang="ja-JP" altLang="en-US" sz="2000" dirty="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rPr>
              <a:t>「選挙の大切さについて」</a:t>
            </a:r>
            <a:endParaRPr kumimoji="1" lang="en-US" altLang="ja-JP" sz="2000" dirty="0" smtClean="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endParaRPr>
          </a:p>
        </p:txBody>
      </p:sp>
      <p:sp>
        <p:nvSpPr>
          <p:cNvPr id="4" name="正方形/長方形 3"/>
          <p:cNvSpPr/>
          <p:nvPr/>
        </p:nvSpPr>
        <p:spPr bwMode="gray">
          <a:xfrm>
            <a:off x="4932040" y="357583"/>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lstStyle/>
          <a:p>
            <a:pPr algn="ctr"/>
            <a:r>
              <a:rPr kumimoji="1" lang="en-US" altLang="ja-JP" dirty="0" smtClean="0">
                <a:solidFill>
                  <a:srgbClr val="0070C0"/>
                </a:solidFill>
                <a:latin typeface="+mj-ea"/>
                <a:ea typeface="+mj-ea"/>
              </a:rPr>
              <a:t>1</a:t>
            </a:r>
            <a:endParaRPr kumimoji="1" lang="ja-JP" altLang="en-US" dirty="0">
              <a:solidFill>
                <a:srgbClr val="0070C0"/>
              </a:solidFill>
              <a:latin typeface="+mj-ea"/>
              <a:ea typeface="+mj-ea"/>
            </a:endParaRPr>
          </a:p>
        </p:txBody>
      </p:sp>
      <p:sp>
        <p:nvSpPr>
          <p:cNvPr id="15" name="テキスト ボックス 14"/>
          <p:cNvSpPr txBox="1"/>
          <p:nvPr/>
        </p:nvSpPr>
        <p:spPr bwMode="gray">
          <a:xfrm>
            <a:off x="162000" y="1179762"/>
            <a:ext cx="8820000" cy="720000"/>
          </a:xfrm>
          <a:prstGeom prst="rect">
            <a:avLst/>
          </a:prstGeom>
          <a:solidFill>
            <a:schemeClr val="bg1">
              <a:alpha val="20000"/>
            </a:schemeClr>
          </a:solidFill>
        </p:spPr>
        <p:txBody>
          <a:bodyPr wrap="square" rtlCol="0" anchor="ctr">
            <a:spAutoFit/>
          </a:bodyPr>
          <a:lstStyle/>
          <a:p>
            <a:pPr algn="ctr"/>
            <a:r>
              <a:rPr lang="ja-JP" altLang="en-US" sz="3600" spc="600" dirty="0">
                <a:latin typeface="+mn-ea"/>
              </a:rPr>
              <a:t>選挙</a:t>
            </a:r>
            <a:r>
              <a:rPr lang="ja-JP" altLang="en-US" sz="3600" spc="600" dirty="0" smtClean="0">
                <a:latin typeface="+mn-ea"/>
              </a:rPr>
              <a:t>はなぜ必要</a:t>
            </a:r>
            <a:r>
              <a:rPr lang="ja-JP" altLang="en-US" sz="3600" spc="600" dirty="0">
                <a:latin typeface="+mn-ea"/>
              </a:rPr>
              <a:t>か？</a:t>
            </a:r>
          </a:p>
        </p:txBody>
      </p:sp>
      <p:pic>
        <p:nvPicPr>
          <p:cNvPr id="2" name="Picture 2" descr="\\10.66.34.11\default\選挙課啓発係\B  うんきょう\26部会\5 出前授業・模擬投票　ホームページフォーム\08 校正・納品物\モデル\0326 返し\生徒.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2254374"/>
            <a:ext cx="3168352" cy="4266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36363"/>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T0521154\Desktop\tokugawa_ieya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5436096" y="3068960"/>
            <a:ext cx="2583734" cy="318631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T0521154\Desktop\job_uranais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1116488" y="3141401"/>
            <a:ext cx="2956194" cy="3189358"/>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bwMode="gray"/>
        <p:txBody>
          <a:bodyPr/>
          <a:lstStyle/>
          <a:p>
            <a:fld id="{2CBDC335-1703-4FE2-A439-FA110269A54C}" type="slidenum">
              <a:rPr lang="ja-JP" altLang="en-US" smtClean="0"/>
              <a:pPr/>
              <a:t>2</a:t>
            </a:fld>
            <a:endParaRPr lang="ja-JP" altLang="en-US"/>
          </a:p>
        </p:txBody>
      </p:sp>
      <p:sp>
        <p:nvSpPr>
          <p:cNvPr id="13" name="角丸四角形 12"/>
          <p:cNvSpPr/>
          <p:nvPr/>
        </p:nvSpPr>
        <p:spPr bwMode="gray">
          <a:xfrm>
            <a:off x="252000" y="303583"/>
            <a:ext cx="5184096" cy="468000"/>
          </a:xfrm>
          <a:prstGeom prst="roundRect">
            <a:avLst>
              <a:gd name="adj" fmla="val 12433"/>
            </a:avLst>
          </a:prstGeom>
          <a:pattFill prst="wdDnDiag">
            <a:fgClr>
              <a:srgbClr val="00B0F0"/>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bwMode="gray">
          <a:xfrm>
            <a:off x="306488" y="357583"/>
            <a:ext cx="1620000" cy="360000"/>
          </a:xfrm>
          <a:prstGeom prst="roundRect">
            <a:avLst>
              <a:gd name="adj" fmla="val 10854"/>
            </a:avLst>
          </a:prstGeom>
          <a:solidFill>
            <a:srgbClr val="002060"/>
          </a:solidFill>
          <a:ln w="28575">
            <a:noFill/>
          </a:ln>
        </p:spPr>
        <p:txBody>
          <a:bodyPr wrap="none" lIns="108000" tIns="36000" rIns="108000" bIns="108000" rtlCol="0" anchor="ctr" anchorCtr="0">
            <a:noAutofit/>
          </a:bodyPr>
          <a:lstStyle/>
          <a:p>
            <a:pPr algn="ctr"/>
            <a:r>
              <a:rPr kumimoji="1" lang="ja-JP" altLang="en-US" sz="1600" dirty="0" smtClean="0">
                <a:solidFill>
                  <a:schemeClr val="bg1"/>
                </a:solidFill>
                <a:latin typeface="HGP創英角ｺﾞｼｯｸUB" panose="020B0900000000000000" pitchFamily="50" charset="-128"/>
                <a:ea typeface="HGP創英角ｺﾞｼｯｸUB" panose="020B0900000000000000" pitchFamily="50" charset="-128"/>
              </a:rPr>
              <a:t>資料モデル </a:t>
            </a:r>
            <a:r>
              <a:rPr lang="ja-JP" altLang="en-US" sz="1600" dirty="0" smtClean="0">
                <a:solidFill>
                  <a:schemeClr val="bg1"/>
                </a:solidFill>
                <a:latin typeface="HGP創英角ｺﾞｼｯｸUB" panose="020B0900000000000000" pitchFamily="50" charset="-128"/>
                <a:ea typeface="HGP創英角ｺﾞｼｯｸUB" panose="020B0900000000000000" pitchFamily="50" charset="-128"/>
              </a:rPr>
              <a:t>１</a:t>
            </a:r>
            <a:endParaRPr kumimoji="1" lang="en-US" altLang="ja-JP" sz="1600" dirty="0" smtClean="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8" name="テキスト ボックス 17"/>
          <p:cNvSpPr txBox="1"/>
          <p:nvPr/>
        </p:nvSpPr>
        <p:spPr bwMode="gray">
          <a:xfrm>
            <a:off x="1980976" y="357583"/>
            <a:ext cx="2951064" cy="360000"/>
          </a:xfrm>
          <a:prstGeom prst="rect">
            <a:avLst/>
          </a:prstGeom>
          <a:noFill/>
        </p:spPr>
        <p:txBody>
          <a:bodyPr wrap="none" lIns="108000" tIns="36000" rIns="108000" bIns="108000" rtlCol="0" anchor="ctr" anchorCtr="0">
            <a:noAutofit/>
          </a:bodyPr>
          <a:lstStyle/>
          <a:p>
            <a:r>
              <a:rPr lang="ja-JP" altLang="en-US" sz="2000" dirty="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rPr>
              <a:t>「選挙の大切さについて」</a:t>
            </a:r>
            <a:endParaRPr kumimoji="1" lang="en-US" altLang="ja-JP" sz="2000" dirty="0" smtClean="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endParaRPr>
          </a:p>
        </p:txBody>
      </p:sp>
      <p:sp>
        <p:nvSpPr>
          <p:cNvPr id="19" name="正方形/長方形 18"/>
          <p:cNvSpPr/>
          <p:nvPr/>
        </p:nvSpPr>
        <p:spPr bwMode="gray">
          <a:xfrm>
            <a:off x="4932040" y="357583"/>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lstStyle/>
          <a:p>
            <a:pPr algn="ctr"/>
            <a:r>
              <a:rPr kumimoji="1" lang="ja-JP" altLang="en-US" dirty="0" smtClean="0">
                <a:solidFill>
                  <a:srgbClr val="0070C0"/>
                </a:solidFill>
                <a:latin typeface="+mj-ea"/>
                <a:ea typeface="+mj-ea"/>
              </a:rPr>
              <a:t>２</a:t>
            </a:r>
            <a:endParaRPr kumimoji="1" lang="ja-JP" altLang="en-US" dirty="0">
              <a:solidFill>
                <a:srgbClr val="0070C0"/>
              </a:solidFill>
              <a:latin typeface="+mj-ea"/>
              <a:ea typeface="+mj-ea"/>
            </a:endParaRPr>
          </a:p>
        </p:txBody>
      </p:sp>
      <p:sp>
        <p:nvSpPr>
          <p:cNvPr id="20" name="テキスト ボックス 19"/>
          <p:cNvSpPr txBox="1"/>
          <p:nvPr/>
        </p:nvSpPr>
        <p:spPr bwMode="gray">
          <a:xfrm>
            <a:off x="162000" y="1179762"/>
            <a:ext cx="8820000" cy="720000"/>
          </a:xfrm>
          <a:prstGeom prst="rect">
            <a:avLst/>
          </a:prstGeom>
          <a:solidFill>
            <a:schemeClr val="bg1">
              <a:alpha val="20000"/>
            </a:schemeClr>
          </a:solidFill>
        </p:spPr>
        <p:txBody>
          <a:bodyPr wrap="square" rtlCol="0" anchor="ctr">
            <a:spAutoFit/>
          </a:bodyPr>
          <a:lstStyle/>
          <a:p>
            <a:pPr algn="ctr"/>
            <a:r>
              <a:rPr lang="ja-JP" altLang="en-US" sz="3600" spc="600" dirty="0">
                <a:latin typeface="+mn-ea"/>
              </a:rPr>
              <a:t>もし、選挙制度が</a:t>
            </a:r>
            <a:r>
              <a:rPr lang="ja-JP" altLang="en-US" sz="3600" spc="600" dirty="0" smtClean="0">
                <a:latin typeface="+mn-ea"/>
              </a:rPr>
              <a:t>なかったら</a:t>
            </a:r>
            <a:r>
              <a:rPr lang="en-US" altLang="ja-JP" sz="3600" spc="600" dirty="0" smtClean="0">
                <a:latin typeface="+mn-ea"/>
              </a:rPr>
              <a:t>…</a:t>
            </a:r>
            <a:endParaRPr lang="ja-JP" altLang="en-US" sz="3600" spc="600" dirty="0">
              <a:latin typeface="+mn-ea"/>
            </a:endParaRPr>
          </a:p>
        </p:txBody>
      </p:sp>
      <p:sp>
        <p:nvSpPr>
          <p:cNvPr id="6" name="二等辺三角形 5"/>
          <p:cNvSpPr/>
          <p:nvPr/>
        </p:nvSpPr>
        <p:spPr bwMode="gray">
          <a:xfrm rot="8651720">
            <a:off x="6051677" y="2752780"/>
            <a:ext cx="288032" cy="43204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二等辺三角形 21"/>
          <p:cNvSpPr/>
          <p:nvPr/>
        </p:nvSpPr>
        <p:spPr bwMode="gray">
          <a:xfrm rot="12620268">
            <a:off x="3006080" y="2752616"/>
            <a:ext cx="288032" cy="43204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bwMode="gray">
          <a:xfrm>
            <a:off x="5134071" y="2365964"/>
            <a:ext cx="2700000" cy="540000"/>
          </a:xfrm>
          <a:prstGeom prst="rect">
            <a:avLst/>
          </a:prstGeom>
          <a:solidFill>
            <a:schemeClr val="bg1"/>
          </a:solidFill>
        </p:spPr>
        <p:txBody>
          <a:bodyPr wrap="none" lIns="108000" tIns="108000" rIns="108000" bIns="108000" rtlCol="0" anchor="ctr" anchorCtr="0">
            <a:noAutofit/>
          </a:bodyPr>
          <a:lstStyle/>
          <a:p>
            <a:pPr algn="ctr"/>
            <a:r>
              <a:rPr kumimoji="1" lang="ja-JP" altLang="en-US" dirty="0" smtClean="0"/>
              <a:t>権力者が世襲制で統治</a:t>
            </a:r>
            <a:endParaRPr kumimoji="1" lang="ja-JP" altLang="en-US" dirty="0"/>
          </a:p>
        </p:txBody>
      </p:sp>
      <p:sp>
        <p:nvSpPr>
          <p:cNvPr id="21" name="テキスト ボックス 20"/>
          <p:cNvSpPr txBox="1"/>
          <p:nvPr/>
        </p:nvSpPr>
        <p:spPr bwMode="gray">
          <a:xfrm>
            <a:off x="1327994" y="2365531"/>
            <a:ext cx="2700000" cy="540000"/>
          </a:xfrm>
          <a:prstGeom prst="rect">
            <a:avLst/>
          </a:prstGeom>
          <a:solidFill>
            <a:schemeClr val="bg1"/>
          </a:solidFill>
        </p:spPr>
        <p:txBody>
          <a:bodyPr wrap="none" lIns="108000" tIns="108000" rIns="108000" bIns="108000" rtlCol="0" anchor="ctr" anchorCtr="0">
            <a:noAutofit/>
          </a:bodyPr>
          <a:lstStyle/>
          <a:p>
            <a:pPr algn="ctr"/>
            <a:r>
              <a:rPr lang="ja-JP" altLang="en-US" dirty="0"/>
              <a:t>占いでリーダーを決定</a:t>
            </a:r>
          </a:p>
        </p:txBody>
      </p:sp>
    </p:spTree>
    <p:extLst>
      <p:ext uri="{BB962C8B-B14F-4D97-AF65-F5344CB8AC3E}">
        <p14:creationId xmlns:p14="http://schemas.microsoft.com/office/powerpoint/2010/main" val="2089690837"/>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bwMode="gray"/>
        <p:txBody>
          <a:bodyPr/>
          <a:lstStyle/>
          <a:p>
            <a:fld id="{2CBDC335-1703-4FE2-A439-FA110269A54C}" type="slidenum">
              <a:rPr lang="ja-JP" altLang="en-US" smtClean="0"/>
              <a:pPr/>
              <a:t>3</a:t>
            </a:fld>
            <a:endParaRPr lang="ja-JP" altLang="en-US"/>
          </a:p>
        </p:txBody>
      </p:sp>
      <p:sp>
        <p:nvSpPr>
          <p:cNvPr id="11" name="角丸四角形 10"/>
          <p:cNvSpPr/>
          <p:nvPr/>
        </p:nvSpPr>
        <p:spPr bwMode="gray">
          <a:xfrm>
            <a:off x="252000" y="303583"/>
            <a:ext cx="5184096" cy="468000"/>
          </a:xfrm>
          <a:prstGeom prst="roundRect">
            <a:avLst>
              <a:gd name="adj" fmla="val 12433"/>
            </a:avLst>
          </a:prstGeom>
          <a:pattFill prst="wdDnDiag">
            <a:fgClr>
              <a:srgbClr val="00B0F0"/>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bwMode="gray">
          <a:xfrm>
            <a:off x="306488" y="357583"/>
            <a:ext cx="1620000" cy="360000"/>
          </a:xfrm>
          <a:prstGeom prst="roundRect">
            <a:avLst>
              <a:gd name="adj" fmla="val 10854"/>
            </a:avLst>
          </a:prstGeom>
          <a:solidFill>
            <a:srgbClr val="002060"/>
          </a:solidFill>
          <a:ln w="28575">
            <a:noFill/>
          </a:ln>
        </p:spPr>
        <p:txBody>
          <a:bodyPr wrap="none" lIns="108000" tIns="36000" rIns="108000" bIns="108000" rtlCol="0" anchor="ctr" anchorCtr="0">
            <a:noAutofit/>
          </a:bodyPr>
          <a:lstStyle/>
          <a:p>
            <a:pPr algn="ctr"/>
            <a:r>
              <a:rPr kumimoji="1" lang="ja-JP" altLang="en-US" sz="1600" dirty="0" smtClean="0">
                <a:solidFill>
                  <a:schemeClr val="bg1"/>
                </a:solidFill>
                <a:latin typeface="HGP創英角ｺﾞｼｯｸUB" panose="020B0900000000000000" pitchFamily="50" charset="-128"/>
                <a:ea typeface="HGP創英角ｺﾞｼｯｸUB" panose="020B0900000000000000" pitchFamily="50" charset="-128"/>
              </a:rPr>
              <a:t>資料モデル </a:t>
            </a:r>
            <a:r>
              <a:rPr lang="ja-JP" altLang="en-US" sz="1600" dirty="0" smtClean="0">
                <a:solidFill>
                  <a:schemeClr val="bg1"/>
                </a:solidFill>
                <a:latin typeface="HGP創英角ｺﾞｼｯｸUB" panose="020B0900000000000000" pitchFamily="50" charset="-128"/>
                <a:ea typeface="HGP創英角ｺﾞｼｯｸUB" panose="020B0900000000000000" pitchFamily="50" charset="-128"/>
              </a:rPr>
              <a:t>１</a:t>
            </a:r>
            <a:endParaRPr kumimoji="1" lang="en-US" altLang="ja-JP" sz="1600" dirty="0" smtClean="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3" name="テキスト ボックス 12"/>
          <p:cNvSpPr txBox="1"/>
          <p:nvPr/>
        </p:nvSpPr>
        <p:spPr bwMode="gray">
          <a:xfrm>
            <a:off x="1980976" y="357583"/>
            <a:ext cx="2951064" cy="360000"/>
          </a:xfrm>
          <a:prstGeom prst="rect">
            <a:avLst/>
          </a:prstGeom>
          <a:noFill/>
        </p:spPr>
        <p:txBody>
          <a:bodyPr wrap="none" lIns="108000" tIns="36000" rIns="108000" bIns="108000" rtlCol="0" anchor="ctr" anchorCtr="0">
            <a:noAutofit/>
          </a:bodyPr>
          <a:lstStyle/>
          <a:p>
            <a:r>
              <a:rPr lang="ja-JP" altLang="en-US" sz="2000" dirty="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rPr>
              <a:t>「選挙の大切さについて」</a:t>
            </a:r>
            <a:endParaRPr kumimoji="1" lang="en-US" altLang="ja-JP" sz="2000" dirty="0" smtClean="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endParaRPr>
          </a:p>
        </p:txBody>
      </p:sp>
      <p:sp>
        <p:nvSpPr>
          <p:cNvPr id="14" name="正方形/長方形 13"/>
          <p:cNvSpPr/>
          <p:nvPr/>
        </p:nvSpPr>
        <p:spPr bwMode="gray">
          <a:xfrm>
            <a:off x="4932040" y="357583"/>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lstStyle/>
          <a:p>
            <a:pPr algn="ctr"/>
            <a:r>
              <a:rPr kumimoji="1" lang="ja-JP" altLang="en-US" dirty="0" smtClean="0">
                <a:solidFill>
                  <a:srgbClr val="0070C0"/>
                </a:solidFill>
                <a:latin typeface="+mj-ea"/>
                <a:ea typeface="+mj-ea"/>
              </a:rPr>
              <a:t>３</a:t>
            </a:r>
            <a:endParaRPr kumimoji="1" lang="ja-JP" altLang="en-US" dirty="0">
              <a:solidFill>
                <a:srgbClr val="0070C0"/>
              </a:solidFill>
              <a:latin typeface="+mj-ea"/>
              <a:ea typeface="+mj-ea"/>
            </a:endParaRPr>
          </a:p>
        </p:txBody>
      </p:sp>
      <p:sp>
        <p:nvSpPr>
          <p:cNvPr id="17" name="テキスト ボックス 16"/>
          <p:cNvSpPr txBox="1"/>
          <p:nvPr/>
        </p:nvSpPr>
        <p:spPr bwMode="gray">
          <a:xfrm>
            <a:off x="162000" y="1179762"/>
            <a:ext cx="8820000" cy="720000"/>
          </a:xfrm>
          <a:prstGeom prst="rect">
            <a:avLst/>
          </a:prstGeom>
          <a:solidFill>
            <a:schemeClr val="bg1">
              <a:alpha val="20000"/>
            </a:schemeClr>
          </a:solidFill>
        </p:spPr>
        <p:txBody>
          <a:bodyPr wrap="square" rtlCol="0" anchor="ctr">
            <a:spAutoFit/>
          </a:bodyPr>
          <a:lstStyle/>
          <a:p>
            <a:pPr algn="ctr"/>
            <a:r>
              <a:rPr lang="ja-JP" altLang="en-US" sz="3600" spc="600" dirty="0">
                <a:latin typeface="+mn-ea"/>
              </a:rPr>
              <a:t>選挙</a:t>
            </a:r>
            <a:r>
              <a:rPr lang="ja-JP" altLang="en-US" sz="3600" spc="600" dirty="0" smtClean="0">
                <a:latin typeface="+mn-ea"/>
              </a:rPr>
              <a:t>の</a:t>
            </a:r>
            <a:r>
              <a:rPr lang="en-US" altLang="ja-JP" sz="3600" spc="600" dirty="0" smtClean="0">
                <a:latin typeface="+mn-ea"/>
              </a:rPr>
              <a:t>4</a:t>
            </a:r>
            <a:r>
              <a:rPr lang="ja-JP" altLang="en-US" sz="3600" spc="600" dirty="0" smtClean="0">
                <a:latin typeface="+mn-ea"/>
              </a:rPr>
              <a:t>原則</a:t>
            </a:r>
            <a:endParaRPr lang="ja-JP" altLang="en-US" sz="3600" spc="600" dirty="0">
              <a:latin typeface="+mn-ea"/>
            </a:endParaRPr>
          </a:p>
        </p:txBody>
      </p:sp>
      <p:grpSp>
        <p:nvGrpSpPr>
          <p:cNvPr id="4" name="グループ化 3"/>
          <p:cNvGrpSpPr/>
          <p:nvPr/>
        </p:nvGrpSpPr>
        <p:grpSpPr bwMode="gray">
          <a:xfrm>
            <a:off x="467544" y="2180274"/>
            <a:ext cx="972000" cy="972000"/>
            <a:chOff x="467544" y="2180274"/>
            <a:chExt cx="972000" cy="972000"/>
          </a:xfrm>
        </p:grpSpPr>
        <p:sp>
          <p:nvSpPr>
            <p:cNvPr id="18" name="正方形/長方形 17"/>
            <p:cNvSpPr/>
            <p:nvPr/>
          </p:nvSpPr>
          <p:spPr bwMode="gray">
            <a:xfrm>
              <a:off x="467544" y="2180274"/>
              <a:ext cx="972000" cy="972000"/>
            </a:xfrm>
            <a:prstGeom prst="rect">
              <a:avLst/>
            </a:prstGeom>
            <a:pattFill prst="wdDnDiag">
              <a:fgClr>
                <a:srgbClr val="00B0F0"/>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bwMode="gray">
            <a:xfrm>
              <a:off x="503544" y="2216274"/>
              <a:ext cx="900000" cy="900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rgbClr val="0070C0"/>
                  </a:solidFill>
                  <a:latin typeface="+mj-ea"/>
                  <a:ea typeface="+mj-ea"/>
                </a:rPr>
                <a:t>その１</a:t>
              </a:r>
              <a:endParaRPr kumimoji="1" lang="ja-JP" altLang="en-US" sz="1600" dirty="0">
                <a:solidFill>
                  <a:srgbClr val="0070C0"/>
                </a:solidFill>
                <a:latin typeface="+mj-ea"/>
                <a:ea typeface="+mj-ea"/>
              </a:endParaRPr>
            </a:p>
          </p:txBody>
        </p:sp>
      </p:grpSp>
      <p:sp>
        <p:nvSpPr>
          <p:cNvPr id="3" name="正方形/長方形 2"/>
          <p:cNvSpPr/>
          <p:nvPr/>
        </p:nvSpPr>
        <p:spPr bwMode="gray">
          <a:xfrm>
            <a:off x="1587797" y="2404664"/>
            <a:ext cx="1620957" cy="523220"/>
          </a:xfrm>
          <a:prstGeom prst="rect">
            <a:avLst/>
          </a:prstGeom>
        </p:spPr>
        <p:txBody>
          <a:bodyPr wrap="none">
            <a:spAutoFit/>
          </a:bodyPr>
          <a:lstStyle/>
          <a:p>
            <a:r>
              <a:rPr lang="ja-JP" altLang="en-US" sz="2800" dirty="0" smtClean="0"/>
              <a:t>普通選挙</a:t>
            </a:r>
            <a:endParaRPr lang="en-US" altLang="ja-JP" sz="2800" dirty="0"/>
          </a:p>
        </p:txBody>
      </p:sp>
      <p:grpSp>
        <p:nvGrpSpPr>
          <p:cNvPr id="29" name="グループ化 28"/>
          <p:cNvGrpSpPr/>
          <p:nvPr/>
        </p:nvGrpSpPr>
        <p:grpSpPr bwMode="gray">
          <a:xfrm>
            <a:off x="467544" y="3268591"/>
            <a:ext cx="972000" cy="972000"/>
            <a:chOff x="467544" y="2180274"/>
            <a:chExt cx="972000" cy="972000"/>
          </a:xfrm>
        </p:grpSpPr>
        <p:sp>
          <p:nvSpPr>
            <p:cNvPr id="30" name="正方形/長方形 29"/>
            <p:cNvSpPr/>
            <p:nvPr/>
          </p:nvSpPr>
          <p:spPr bwMode="gray">
            <a:xfrm>
              <a:off x="467544" y="2180274"/>
              <a:ext cx="972000" cy="972000"/>
            </a:xfrm>
            <a:prstGeom prst="rect">
              <a:avLst/>
            </a:prstGeom>
            <a:pattFill prst="wdDnDiag">
              <a:fgClr>
                <a:srgbClr val="00B0F0"/>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bwMode="gray">
            <a:xfrm>
              <a:off x="503544" y="2216274"/>
              <a:ext cx="900000" cy="900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rgbClr val="0070C0"/>
                  </a:solidFill>
                  <a:latin typeface="+mj-ea"/>
                  <a:ea typeface="+mj-ea"/>
                </a:rPr>
                <a:t>その２</a:t>
              </a:r>
              <a:endParaRPr kumimoji="1" lang="ja-JP" altLang="en-US" sz="1600" dirty="0">
                <a:solidFill>
                  <a:srgbClr val="0070C0"/>
                </a:solidFill>
                <a:latin typeface="+mj-ea"/>
                <a:ea typeface="+mj-ea"/>
              </a:endParaRPr>
            </a:p>
          </p:txBody>
        </p:sp>
      </p:grpSp>
      <p:grpSp>
        <p:nvGrpSpPr>
          <p:cNvPr id="32" name="グループ化 31"/>
          <p:cNvGrpSpPr/>
          <p:nvPr/>
        </p:nvGrpSpPr>
        <p:grpSpPr bwMode="gray">
          <a:xfrm>
            <a:off x="467544" y="4356908"/>
            <a:ext cx="972000" cy="972000"/>
            <a:chOff x="467544" y="2180274"/>
            <a:chExt cx="972000" cy="972000"/>
          </a:xfrm>
        </p:grpSpPr>
        <p:sp>
          <p:nvSpPr>
            <p:cNvPr id="33" name="正方形/長方形 32"/>
            <p:cNvSpPr/>
            <p:nvPr/>
          </p:nvSpPr>
          <p:spPr bwMode="gray">
            <a:xfrm>
              <a:off x="467544" y="2180274"/>
              <a:ext cx="972000" cy="972000"/>
            </a:xfrm>
            <a:prstGeom prst="rect">
              <a:avLst/>
            </a:prstGeom>
            <a:pattFill prst="wdDnDiag">
              <a:fgClr>
                <a:srgbClr val="00B0F0"/>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bwMode="gray">
            <a:xfrm>
              <a:off x="503544" y="2216274"/>
              <a:ext cx="900000" cy="900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rgbClr val="0070C0"/>
                  </a:solidFill>
                  <a:latin typeface="+mj-ea"/>
                  <a:ea typeface="+mj-ea"/>
                </a:rPr>
                <a:t>その３</a:t>
              </a:r>
              <a:endParaRPr kumimoji="1" lang="ja-JP" altLang="en-US" sz="1600" dirty="0">
                <a:solidFill>
                  <a:srgbClr val="0070C0"/>
                </a:solidFill>
                <a:latin typeface="+mj-ea"/>
                <a:ea typeface="+mj-ea"/>
              </a:endParaRPr>
            </a:p>
          </p:txBody>
        </p:sp>
      </p:grpSp>
      <p:grpSp>
        <p:nvGrpSpPr>
          <p:cNvPr id="35" name="グループ化 34"/>
          <p:cNvGrpSpPr/>
          <p:nvPr/>
        </p:nvGrpSpPr>
        <p:grpSpPr bwMode="gray">
          <a:xfrm>
            <a:off x="467544" y="5445224"/>
            <a:ext cx="972000" cy="972000"/>
            <a:chOff x="467544" y="2180274"/>
            <a:chExt cx="972000" cy="972000"/>
          </a:xfrm>
        </p:grpSpPr>
        <p:sp>
          <p:nvSpPr>
            <p:cNvPr id="36" name="正方形/長方形 35"/>
            <p:cNvSpPr/>
            <p:nvPr/>
          </p:nvSpPr>
          <p:spPr bwMode="gray">
            <a:xfrm>
              <a:off x="467544" y="2180274"/>
              <a:ext cx="972000" cy="972000"/>
            </a:xfrm>
            <a:prstGeom prst="rect">
              <a:avLst/>
            </a:prstGeom>
            <a:pattFill prst="wdDnDiag">
              <a:fgClr>
                <a:srgbClr val="00B0F0"/>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bwMode="gray">
            <a:xfrm>
              <a:off x="503544" y="2216274"/>
              <a:ext cx="900000" cy="900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rgbClr val="0070C0"/>
                  </a:solidFill>
                  <a:latin typeface="+mj-ea"/>
                  <a:ea typeface="+mj-ea"/>
                </a:rPr>
                <a:t>その４</a:t>
              </a:r>
              <a:endParaRPr kumimoji="1" lang="ja-JP" altLang="en-US" sz="1600" dirty="0">
                <a:solidFill>
                  <a:srgbClr val="0070C0"/>
                </a:solidFill>
                <a:latin typeface="+mj-ea"/>
                <a:ea typeface="+mj-ea"/>
              </a:endParaRPr>
            </a:p>
          </p:txBody>
        </p:sp>
      </p:grpSp>
      <p:sp>
        <p:nvSpPr>
          <p:cNvPr id="5" name="正方形/長方形 4"/>
          <p:cNvSpPr/>
          <p:nvPr/>
        </p:nvSpPr>
        <p:spPr bwMode="gray">
          <a:xfrm>
            <a:off x="3357008" y="2373887"/>
            <a:ext cx="5535471" cy="646331"/>
          </a:xfrm>
          <a:prstGeom prst="rect">
            <a:avLst/>
          </a:prstGeom>
        </p:spPr>
        <p:txBody>
          <a:bodyPr wrap="square">
            <a:spAutoFit/>
          </a:bodyPr>
          <a:lstStyle/>
          <a:p>
            <a:r>
              <a:rPr lang="ja-JP" altLang="en-US" dirty="0"/>
              <a:t>財産や納税の有無、性別等に関わらず、一定の</a:t>
            </a:r>
            <a:endParaRPr lang="en-US" altLang="ja-JP" dirty="0" smtClean="0"/>
          </a:p>
          <a:p>
            <a:r>
              <a:rPr lang="ja-JP" altLang="en-US" dirty="0" smtClean="0"/>
              <a:t>年齢に達した</a:t>
            </a:r>
            <a:r>
              <a:rPr lang="ja-JP" altLang="en-US" dirty="0"/>
              <a:t>時に選挙権・被選挙権が生じる</a:t>
            </a:r>
          </a:p>
        </p:txBody>
      </p:sp>
      <p:sp>
        <p:nvSpPr>
          <p:cNvPr id="38" name="正方形/長方形 37"/>
          <p:cNvSpPr/>
          <p:nvPr/>
        </p:nvSpPr>
        <p:spPr bwMode="gray">
          <a:xfrm>
            <a:off x="1587797" y="3492981"/>
            <a:ext cx="1620957" cy="523220"/>
          </a:xfrm>
          <a:prstGeom prst="rect">
            <a:avLst/>
          </a:prstGeom>
        </p:spPr>
        <p:txBody>
          <a:bodyPr wrap="none">
            <a:spAutoFit/>
          </a:bodyPr>
          <a:lstStyle/>
          <a:p>
            <a:r>
              <a:rPr lang="ja-JP" altLang="en-US" sz="2800" dirty="0"/>
              <a:t>平等選挙</a:t>
            </a:r>
            <a:endParaRPr lang="en-US" altLang="ja-JP" sz="2800" dirty="0"/>
          </a:p>
        </p:txBody>
      </p:sp>
      <p:sp>
        <p:nvSpPr>
          <p:cNvPr id="39" name="正方形/長方形 38"/>
          <p:cNvSpPr/>
          <p:nvPr/>
        </p:nvSpPr>
        <p:spPr bwMode="gray">
          <a:xfrm>
            <a:off x="3357008" y="3462204"/>
            <a:ext cx="5535471" cy="646331"/>
          </a:xfrm>
          <a:prstGeom prst="rect">
            <a:avLst/>
          </a:prstGeom>
        </p:spPr>
        <p:txBody>
          <a:bodyPr wrap="square">
            <a:spAutoFit/>
          </a:bodyPr>
          <a:lstStyle/>
          <a:p>
            <a:r>
              <a:rPr lang="ja-JP" altLang="en-US" dirty="0"/>
              <a:t>選挙権は</a:t>
            </a:r>
            <a:r>
              <a:rPr lang="en-US" altLang="ja-JP" dirty="0"/>
              <a:t>1</a:t>
            </a:r>
            <a:r>
              <a:rPr lang="ja-JP" altLang="en-US" dirty="0"/>
              <a:t>人につき</a:t>
            </a:r>
            <a:r>
              <a:rPr lang="en-US" altLang="ja-JP" dirty="0"/>
              <a:t>1</a:t>
            </a:r>
            <a:r>
              <a:rPr lang="ja-JP" altLang="en-US" dirty="0"/>
              <a:t>票とされ、有権者が</a:t>
            </a:r>
            <a:endParaRPr lang="en-US" altLang="ja-JP" dirty="0" smtClean="0"/>
          </a:p>
          <a:p>
            <a:r>
              <a:rPr lang="ja-JP" altLang="en-US" dirty="0" smtClean="0"/>
              <a:t>行う全て</a:t>
            </a:r>
            <a:r>
              <a:rPr lang="ja-JP" altLang="en-US" dirty="0"/>
              <a:t>の投票</a:t>
            </a:r>
            <a:r>
              <a:rPr lang="ja-JP" altLang="en-US" dirty="0" smtClean="0"/>
              <a:t>は平等</a:t>
            </a:r>
            <a:r>
              <a:rPr lang="ja-JP" altLang="en-US" dirty="0"/>
              <a:t>に扱われる</a:t>
            </a:r>
          </a:p>
        </p:txBody>
      </p:sp>
      <p:sp>
        <p:nvSpPr>
          <p:cNvPr id="40" name="正方形/長方形 39"/>
          <p:cNvSpPr/>
          <p:nvPr/>
        </p:nvSpPr>
        <p:spPr bwMode="gray">
          <a:xfrm>
            <a:off x="1587797" y="4581298"/>
            <a:ext cx="1620957" cy="523220"/>
          </a:xfrm>
          <a:prstGeom prst="rect">
            <a:avLst/>
          </a:prstGeom>
        </p:spPr>
        <p:txBody>
          <a:bodyPr wrap="none">
            <a:spAutoFit/>
          </a:bodyPr>
          <a:lstStyle/>
          <a:p>
            <a:r>
              <a:rPr lang="ja-JP" altLang="en-US" sz="2800" dirty="0"/>
              <a:t>秘密選挙</a:t>
            </a:r>
            <a:endParaRPr lang="en-US" altLang="ja-JP" sz="2800" dirty="0"/>
          </a:p>
        </p:txBody>
      </p:sp>
      <p:sp>
        <p:nvSpPr>
          <p:cNvPr id="41" name="正方形/長方形 40"/>
          <p:cNvSpPr/>
          <p:nvPr/>
        </p:nvSpPr>
        <p:spPr bwMode="gray">
          <a:xfrm>
            <a:off x="3357008" y="4550521"/>
            <a:ext cx="5535471" cy="646331"/>
          </a:xfrm>
          <a:prstGeom prst="rect">
            <a:avLst/>
          </a:prstGeom>
        </p:spPr>
        <p:txBody>
          <a:bodyPr wrap="square">
            <a:spAutoFit/>
          </a:bodyPr>
          <a:lstStyle/>
          <a:p>
            <a:r>
              <a:rPr lang="ja-JP" altLang="en-US" dirty="0"/>
              <a:t>有権者の投票の自由を担保するため</a:t>
            </a:r>
            <a:r>
              <a:rPr lang="ja-JP" altLang="en-US" dirty="0" smtClean="0"/>
              <a:t>、誰</a:t>
            </a:r>
            <a:r>
              <a:rPr lang="ja-JP" altLang="en-US" dirty="0"/>
              <a:t>に投票した</a:t>
            </a:r>
            <a:endParaRPr lang="en-US" altLang="ja-JP" dirty="0" smtClean="0"/>
          </a:p>
          <a:p>
            <a:r>
              <a:rPr lang="ja-JP" altLang="en-US" dirty="0" smtClean="0"/>
              <a:t>かわからない</a:t>
            </a:r>
            <a:r>
              <a:rPr lang="ja-JP" altLang="en-US" dirty="0"/>
              <a:t>ようにするよう無記名で投票を行う</a:t>
            </a:r>
          </a:p>
        </p:txBody>
      </p:sp>
      <p:sp>
        <p:nvSpPr>
          <p:cNvPr id="42" name="正方形/長方形 41"/>
          <p:cNvSpPr/>
          <p:nvPr/>
        </p:nvSpPr>
        <p:spPr bwMode="gray">
          <a:xfrm>
            <a:off x="1587797" y="5669614"/>
            <a:ext cx="1620957" cy="523220"/>
          </a:xfrm>
          <a:prstGeom prst="rect">
            <a:avLst/>
          </a:prstGeom>
        </p:spPr>
        <p:txBody>
          <a:bodyPr wrap="none">
            <a:spAutoFit/>
          </a:bodyPr>
          <a:lstStyle/>
          <a:p>
            <a:r>
              <a:rPr lang="ja-JP" altLang="en-US" sz="2800" dirty="0"/>
              <a:t>直接選挙</a:t>
            </a:r>
            <a:endParaRPr lang="en-US" altLang="ja-JP" sz="2800" dirty="0"/>
          </a:p>
        </p:txBody>
      </p:sp>
      <p:sp>
        <p:nvSpPr>
          <p:cNvPr id="43" name="正方形/長方形 42"/>
          <p:cNvSpPr/>
          <p:nvPr/>
        </p:nvSpPr>
        <p:spPr bwMode="gray">
          <a:xfrm>
            <a:off x="3357008" y="5758105"/>
            <a:ext cx="5535471" cy="369332"/>
          </a:xfrm>
          <a:prstGeom prst="rect">
            <a:avLst/>
          </a:prstGeom>
        </p:spPr>
        <p:txBody>
          <a:bodyPr wrap="square">
            <a:spAutoFit/>
          </a:bodyPr>
          <a:lstStyle/>
          <a:p>
            <a:r>
              <a:rPr lang="ja-JP" altLang="en-US" dirty="0"/>
              <a:t>一般の有権者が選挙により議員や首長を決める</a:t>
            </a:r>
          </a:p>
        </p:txBody>
      </p:sp>
    </p:spTree>
    <p:extLst>
      <p:ext uri="{BB962C8B-B14F-4D97-AF65-F5344CB8AC3E}">
        <p14:creationId xmlns:p14="http://schemas.microsoft.com/office/powerpoint/2010/main" val="2715094529"/>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爆発 2 5"/>
          <p:cNvSpPr/>
          <p:nvPr/>
        </p:nvSpPr>
        <p:spPr bwMode="gray">
          <a:xfrm rot="1903966">
            <a:off x="1565620" y="3039739"/>
            <a:ext cx="2056312" cy="2056312"/>
          </a:xfrm>
          <a:prstGeom prst="irregularSeal2">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bwMode="gray"/>
        <p:txBody>
          <a:bodyPr/>
          <a:lstStyle/>
          <a:p>
            <a:fld id="{2CBDC335-1703-4FE2-A439-FA110269A54C}" type="slidenum">
              <a:rPr lang="ja-JP" altLang="en-US" smtClean="0"/>
              <a:pPr/>
              <a:t>4</a:t>
            </a:fld>
            <a:endParaRPr lang="ja-JP" altLang="en-US"/>
          </a:p>
        </p:txBody>
      </p:sp>
      <p:sp>
        <p:nvSpPr>
          <p:cNvPr id="12" name="角丸四角形 11"/>
          <p:cNvSpPr/>
          <p:nvPr/>
        </p:nvSpPr>
        <p:spPr bwMode="gray">
          <a:xfrm>
            <a:off x="252000" y="303583"/>
            <a:ext cx="5184096" cy="468000"/>
          </a:xfrm>
          <a:prstGeom prst="roundRect">
            <a:avLst>
              <a:gd name="adj" fmla="val 12433"/>
            </a:avLst>
          </a:prstGeom>
          <a:pattFill prst="wdDnDiag">
            <a:fgClr>
              <a:srgbClr val="00B0F0"/>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bwMode="gray">
          <a:xfrm>
            <a:off x="306488" y="357583"/>
            <a:ext cx="1620000" cy="360000"/>
          </a:xfrm>
          <a:prstGeom prst="roundRect">
            <a:avLst>
              <a:gd name="adj" fmla="val 10854"/>
            </a:avLst>
          </a:prstGeom>
          <a:solidFill>
            <a:srgbClr val="002060"/>
          </a:solidFill>
          <a:ln w="28575">
            <a:noFill/>
          </a:ln>
        </p:spPr>
        <p:txBody>
          <a:bodyPr wrap="none" lIns="108000" tIns="36000" rIns="108000" bIns="108000" rtlCol="0" anchor="ctr" anchorCtr="0">
            <a:noAutofit/>
          </a:bodyPr>
          <a:lstStyle/>
          <a:p>
            <a:pPr algn="ctr"/>
            <a:r>
              <a:rPr kumimoji="1" lang="ja-JP" altLang="en-US" sz="1600" dirty="0" smtClean="0">
                <a:solidFill>
                  <a:schemeClr val="bg1"/>
                </a:solidFill>
                <a:latin typeface="HGP創英角ｺﾞｼｯｸUB" panose="020B0900000000000000" pitchFamily="50" charset="-128"/>
                <a:ea typeface="HGP創英角ｺﾞｼｯｸUB" panose="020B0900000000000000" pitchFamily="50" charset="-128"/>
              </a:rPr>
              <a:t>資料モデル </a:t>
            </a:r>
            <a:r>
              <a:rPr lang="ja-JP" altLang="en-US" sz="1600" dirty="0" smtClean="0">
                <a:solidFill>
                  <a:schemeClr val="bg1"/>
                </a:solidFill>
                <a:latin typeface="HGP創英角ｺﾞｼｯｸUB" panose="020B0900000000000000" pitchFamily="50" charset="-128"/>
                <a:ea typeface="HGP創英角ｺﾞｼｯｸUB" panose="020B0900000000000000" pitchFamily="50" charset="-128"/>
              </a:rPr>
              <a:t>１</a:t>
            </a:r>
            <a:endParaRPr kumimoji="1" lang="en-US" altLang="ja-JP" sz="1600" dirty="0" smtClean="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6" name="テキスト ボックス 15"/>
          <p:cNvSpPr txBox="1"/>
          <p:nvPr/>
        </p:nvSpPr>
        <p:spPr bwMode="gray">
          <a:xfrm>
            <a:off x="1980976" y="357583"/>
            <a:ext cx="2951064" cy="360000"/>
          </a:xfrm>
          <a:prstGeom prst="rect">
            <a:avLst/>
          </a:prstGeom>
          <a:noFill/>
        </p:spPr>
        <p:txBody>
          <a:bodyPr wrap="none" lIns="108000" tIns="36000" rIns="108000" bIns="108000" rtlCol="0" anchor="ctr" anchorCtr="0">
            <a:noAutofit/>
          </a:bodyPr>
          <a:lstStyle/>
          <a:p>
            <a:r>
              <a:rPr lang="ja-JP" altLang="en-US" sz="2000" dirty="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rPr>
              <a:t>「選挙の大切さについて」</a:t>
            </a:r>
            <a:endParaRPr kumimoji="1" lang="en-US" altLang="ja-JP" sz="2000" dirty="0" smtClean="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endParaRPr>
          </a:p>
        </p:txBody>
      </p:sp>
      <p:sp>
        <p:nvSpPr>
          <p:cNvPr id="17" name="正方形/長方形 16"/>
          <p:cNvSpPr/>
          <p:nvPr/>
        </p:nvSpPr>
        <p:spPr bwMode="gray">
          <a:xfrm>
            <a:off x="4932040" y="357583"/>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lstStyle/>
          <a:p>
            <a:pPr algn="ctr"/>
            <a:r>
              <a:rPr kumimoji="1" lang="ja-JP" altLang="en-US" dirty="0" smtClean="0">
                <a:solidFill>
                  <a:srgbClr val="0070C0"/>
                </a:solidFill>
                <a:latin typeface="+mj-ea"/>
                <a:ea typeface="+mj-ea"/>
              </a:rPr>
              <a:t>４</a:t>
            </a:r>
            <a:endParaRPr kumimoji="1" lang="ja-JP" altLang="en-US" dirty="0">
              <a:solidFill>
                <a:srgbClr val="0070C0"/>
              </a:solidFill>
              <a:latin typeface="+mj-ea"/>
              <a:ea typeface="+mj-ea"/>
            </a:endParaRPr>
          </a:p>
        </p:txBody>
      </p:sp>
      <p:sp>
        <p:nvSpPr>
          <p:cNvPr id="18" name="テキスト ボックス 17"/>
          <p:cNvSpPr txBox="1"/>
          <p:nvPr/>
        </p:nvSpPr>
        <p:spPr bwMode="gray">
          <a:xfrm>
            <a:off x="162000" y="1179762"/>
            <a:ext cx="8820000" cy="720000"/>
          </a:xfrm>
          <a:prstGeom prst="rect">
            <a:avLst/>
          </a:prstGeom>
          <a:solidFill>
            <a:schemeClr val="bg1">
              <a:alpha val="20000"/>
            </a:schemeClr>
          </a:solidFill>
        </p:spPr>
        <p:txBody>
          <a:bodyPr wrap="square" rtlCol="0" anchor="ctr">
            <a:spAutoFit/>
          </a:bodyPr>
          <a:lstStyle/>
          <a:p>
            <a:pPr algn="ctr"/>
            <a:r>
              <a:rPr lang="ja-JP" altLang="en-US" sz="3600" dirty="0"/>
              <a:t>今の選挙制度では</a:t>
            </a:r>
            <a:r>
              <a:rPr lang="ja-JP" altLang="en-US" sz="3600" dirty="0" smtClean="0"/>
              <a:t>なかったら</a:t>
            </a:r>
            <a:r>
              <a:rPr lang="en-US" altLang="ja-JP" sz="3600" dirty="0" smtClean="0"/>
              <a:t>…</a:t>
            </a:r>
            <a:endParaRPr lang="ja-JP" altLang="en-US" sz="3600" dirty="0"/>
          </a:p>
        </p:txBody>
      </p:sp>
      <p:sp>
        <p:nvSpPr>
          <p:cNvPr id="23" name="二等辺三角形 22"/>
          <p:cNvSpPr/>
          <p:nvPr/>
        </p:nvSpPr>
        <p:spPr bwMode="gray">
          <a:xfrm rot="8651720">
            <a:off x="2307261" y="2752347"/>
            <a:ext cx="288032" cy="43204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二等辺三角形 23"/>
          <p:cNvSpPr/>
          <p:nvPr/>
        </p:nvSpPr>
        <p:spPr bwMode="gray">
          <a:xfrm rot="12620268">
            <a:off x="6821632" y="2752616"/>
            <a:ext cx="288032" cy="43204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bwMode="gray">
          <a:xfrm>
            <a:off x="827584" y="2365531"/>
            <a:ext cx="3240000" cy="540000"/>
          </a:xfrm>
          <a:prstGeom prst="rect">
            <a:avLst/>
          </a:prstGeom>
          <a:solidFill>
            <a:schemeClr val="bg1"/>
          </a:solidFill>
        </p:spPr>
        <p:txBody>
          <a:bodyPr wrap="none" lIns="108000" tIns="108000" rIns="108000" bIns="108000" rtlCol="0" anchor="ctr" anchorCtr="0">
            <a:noAutofit/>
          </a:bodyPr>
          <a:lstStyle/>
          <a:p>
            <a:pPr algn="ctr"/>
            <a:r>
              <a:rPr lang="ja-JP" altLang="en-US" dirty="0"/>
              <a:t>秘密選挙では</a:t>
            </a:r>
            <a:r>
              <a:rPr lang="ja-JP" altLang="en-US" dirty="0" smtClean="0"/>
              <a:t>なかったら</a:t>
            </a:r>
            <a:r>
              <a:rPr lang="en-US" altLang="ja-JP" dirty="0" smtClean="0"/>
              <a:t>…</a:t>
            </a:r>
            <a:endParaRPr lang="ja-JP" altLang="en-US" dirty="0"/>
          </a:p>
        </p:txBody>
      </p:sp>
      <p:sp>
        <p:nvSpPr>
          <p:cNvPr id="22" name="テキスト ボックス 21"/>
          <p:cNvSpPr txBox="1"/>
          <p:nvPr/>
        </p:nvSpPr>
        <p:spPr bwMode="gray">
          <a:xfrm>
            <a:off x="4989414" y="2365531"/>
            <a:ext cx="3240000" cy="540000"/>
          </a:xfrm>
          <a:prstGeom prst="rect">
            <a:avLst/>
          </a:prstGeom>
          <a:solidFill>
            <a:schemeClr val="bg1"/>
          </a:solidFill>
        </p:spPr>
        <p:txBody>
          <a:bodyPr wrap="none" lIns="108000" tIns="108000" rIns="108000" bIns="108000" rtlCol="0" anchor="ctr" anchorCtr="0">
            <a:noAutofit/>
          </a:bodyPr>
          <a:lstStyle/>
          <a:p>
            <a:pPr algn="ctr"/>
            <a:r>
              <a:rPr lang="ja-JP" altLang="en-US" dirty="0"/>
              <a:t>普通選挙では</a:t>
            </a:r>
            <a:r>
              <a:rPr lang="ja-JP" altLang="en-US" dirty="0" smtClean="0"/>
              <a:t>なかったら</a:t>
            </a:r>
            <a:r>
              <a:rPr lang="en-US" altLang="ja-JP" dirty="0" smtClean="0"/>
              <a:t>…</a:t>
            </a:r>
            <a:endParaRPr lang="ja-JP" altLang="en-US" dirty="0"/>
          </a:p>
        </p:txBody>
      </p:sp>
      <p:sp>
        <p:nvSpPr>
          <p:cNvPr id="4" name="正方形/長方形 3"/>
          <p:cNvSpPr/>
          <p:nvPr/>
        </p:nvSpPr>
        <p:spPr bwMode="gray">
          <a:xfrm>
            <a:off x="920024" y="3375398"/>
            <a:ext cx="3347504" cy="1384995"/>
          </a:xfrm>
          <a:prstGeom prst="rect">
            <a:avLst/>
          </a:prstGeom>
        </p:spPr>
        <p:txBody>
          <a:bodyPr wrap="square">
            <a:spAutoFit/>
          </a:bodyPr>
          <a:lstStyle/>
          <a:p>
            <a:r>
              <a:rPr lang="ja-JP" altLang="en-US" sz="28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誰がどの候補者</a:t>
            </a:r>
            <a:r>
              <a:rPr lang="ja-JP" altLang="en-US" sz="2800" dirty="0" smtClean="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に</a:t>
            </a:r>
            <a:endParaRPr lang="en-US" altLang="ja-JP" sz="2800" dirty="0" smtClean="0">
              <a:solidFill>
                <a:schemeClr val="tx1">
                  <a:lumMod val="85000"/>
                  <a:lumOff val="15000"/>
                </a:schemeClr>
              </a:solidFill>
              <a:latin typeface="HGS創英角ｺﾞｼｯｸUB" panose="020B0900000000000000" pitchFamily="50" charset="-128"/>
              <a:ea typeface="HGS創英角ｺﾞｼｯｸUB" panose="020B0900000000000000" pitchFamily="50" charset="-128"/>
            </a:endParaRPr>
          </a:p>
          <a:p>
            <a:r>
              <a:rPr lang="ja-JP" altLang="en-US" sz="2800" dirty="0" smtClean="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投票</a:t>
            </a:r>
            <a:r>
              <a:rPr lang="ja-JP" altLang="en-US" sz="28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している</a:t>
            </a:r>
            <a:r>
              <a:rPr lang="ja-JP" altLang="en-US" sz="2800" dirty="0" smtClean="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か、</a:t>
            </a:r>
            <a:endParaRPr lang="en-US" altLang="ja-JP" sz="2800" dirty="0" smtClean="0">
              <a:solidFill>
                <a:schemeClr val="tx1">
                  <a:lumMod val="85000"/>
                  <a:lumOff val="15000"/>
                </a:schemeClr>
              </a:solidFill>
              <a:latin typeface="HGS創英角ｺﾞｼｯｸUB" panose="020B0900000000000000" pitchFamily="50" charset="-128"/>
              <a:ea typeface="HGS創英角ｺﾞｼｯｸUB" panose="020B0900000000000000" pitchFamily="50" charset="-128"/>
            </a:endParaRPr>
          </a:p>
          <a:p>
            <a:r>
              <a:rPr lang="ja-JP" altLang="en-US" sz="2800" dirty="0" smtClean="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わかってしまう！</a:t>
            </a:r>
            <a:endParaRPr lang="en-US" altLang="ja-JP" sz="28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endParaRPr>
          </a:p>
        </p:txBody>
      </p:sp>
      <p:sp>
        <p:nvSpPr>
          <p:cNvPr id="25" name="爆発 2 24"/>
          <p:cNvSpPr/>
          <p:nvPr/>
        </p:nvSpPr>
        <p:spPr bwMode="gray">
          <a:xfrm rot="1903966">
            <a:off x="5515394" y="3039739"/>
            <a:ext cx="2056312" cy="2056312"/>
          </a:xfrm>
          <a:prstGeom prst="irregularSeal2">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bwMode="gray">
          <a:xfrm>
            <a:off x="5194463" y="3590842"/>
            <a:ext cx="2698175" cy="954107"/>
          </a:xfrm>
          <a:prstGeom prst="rect">
            <a:avLst/>
          </a:prstGeom>
        </p:spPr>
        <p:txBody>
          <a:bodyPr wrap="none">
            <a:spAutoFit/>
          </a:bodyPr>
          <a:lstStyle/>
          <a:p>
            <a:r>
              <a:rPr lang="ja-JP" altLang="en-US" sz="28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お金持ち</a:t>
            </a:r>
            <a:r>
              <a:rPr lang="ja-JP" altLang="en-US" sz="2800" dirty="0" smtClean="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しか</a:t>
            </a:r>
            <a:endParaRPr lang="en-US" altLang="ja-JP" sz="2800" dirty="0" smtClean="0">
              <a:solidFill>
                <a:schemeClr val="tx1">
                  <a:lumMod val="85000"/>
                  <a:lumOff val="15000"/>
                </a:schemeClr>
              </a:solidFill>
              <a:latin typeface="HGS創英角ｺﾞｼｯｸUB" panose="020B0900000000000000" pitchFamily="50" charset="-128"/>
              <a:ea typeface="HGS創英角ｺﾞｼｯｸUB" panose="020B0900000000000000" pitchFamily="50" charset="-128"/>
            </a:endParaRPr>
          </a:p>
          <a:p>
            <a:r>
              <a:rPr lang="ja-JP" altLang="en-US" sz="2800" dirty="0" smtClean="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投票できない！</a:t>
            </a:r>
            <a:endParaRPr lang="en-US" altLang="ja-JP" sz="28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endParaRPr>
          </a:p>
        </p:txBody>
      </p:sp>
      <p:sp>
        <p:nvSpPr>
          <p:cNvPr id="7" name="正方形/長方形 6"/>
          <p:cNvSpPr/>
          <p:nvPr/>
        </p:nvSpPr>
        <p:spPr bwMode="gray">
          <a:xfrm>
            <a:off x="895353" y="5539369"/>
            <a:ext cx="7353295" cy="707886"/>
          </a:xfrm>
          <a:prstGeom prst="rect">
            <a:avLst/>
          </a:prstGeom>
        </p:spPr>
        <p:txBody>
          <a:bodyPr wrap="none">
            <a:spAutoFit/>
          </a:bodyPr>
          <a:lstStyle/>
          <a:p>
            <a:pPr algn="ctr"/>
            <a:r>
              <a:rPr lang="ja-JP" altLang="en-US" sz="4000" spc="300" dirty="0">
                <a:solidFill>
                  <a:srgbClr val="FF0000"/>
                </a:solidFill>
              </a:rPr>
              <a:t>公正な選挙が実施</a:t>
            </a:r>
            <a:r>
              <a:rPr lang="ja-JP" altLang="en-US" sz="4000" spc="300" dirty="0" smtClean="0">
                <a:solidFill>
                  <a:srgbClr val="FF0000"/>
                </a:solidFill>
              </a:rPr>
              <a:t>できない！</a:t>
            </a:r>
            <a:endParaRPr lang="ja-JP" altLang="en-US" sz="4000" spc="300" dirty="0">
              <a:solidFill>
                <a:srgbClr val="FF0000"/>
              </a:solidFill>
            </a:endParaRPr>
          </a:p>
        </p:txBody>
      </p:sp>
      <p:sp>
        <p:nvSpPr>
          <p:cNvPr id="8" name="二等辺三角形 7"/>
          <p:cNvSpPr/>
          <p:nvPr/>
        </p:nvSpPr>
        <p:spPr bwMode="gray">
          <a:xfrm rot="10800000">
            <a:off x="4298515" y="5071499"/>
            <a:ext cx="546969" cy="510159"/>
          </a:xfrm>
          <a:prstGeom prst="triangle">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bwMode="gray">
          <a:xfrm>
            <a:off x="4147912" y="5071499"/>
            <a:ext cx="877163" cy="369332"/>
          </a:xfrm>
          <a:prstGeom prst="rect">
            <a:avLst/>
          </a:prstGeom>
          <a:noFill/>
        </p:spPr>
        <p:txBody>
          <a:bodyPr wrap="none" rtlCol="0">
            <a:spAutoFit/>
          </a:bodyPr>
          <a:lstStyle/>
          <a:p>
            <a:r>
              <a:rPr kumimoji="1" lang="ja-JP" altLang="en-US" dirty="0" smtClean="0">
                <a:latin typeface="HGS創英角ｺﾞｼｯｸUB" panose="020B0900000000000000" pitchFamily="50" charset="-128"/>
                <a:ea typeface="HGS創英角ｺﾞｼｯｸUB" panose="020B0900000000000000" pitchFamily="50" charset="-128"/>
              </a:rPr>
              <a:t>つまり</a:t>
            </a:r>
            <a:endParaRPr kumimoji="1" lang="ja-JP" altLang="en-US" dirty="0">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177385885"/>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bwMode="gray"/>
        <p:txBody>
          <a:bodyPr/>
          <a:lstStyle/>
          <a:p>
            <a:fld id="{2CBDC335-1703-4FE2-A439-FA110269A54C}" type="slidenum">
              <a:rPr lang="ja-JP" altLang="en-US" smtClean="0"/>
              <a:pPr/>
              <a:t>5</a:t>
            </a:fld>
            <a:endParaRPr lang="ja-JP" altLang="en-US"/>
          </a:p>
        </p:txBody>
      </p:sp>
      <p:sp>
        <p:nvSpPr>
          <p:cNvPr id="13" name="角丸四角形 12"/>
          <p:cNvSpPr/>
          <p:nvPr/>
        </p:nvSpPr>
        <p:spPr bwMode="gray">
          <a:xfrm>
            <a:off x="252000" y="303583"/>
            <a:ext cx="5184096" cy="468000"/>
          </a:xfrm>
          <a:prstGeom prst="roundRect">
            <a:avLst>
              <a:gd name="adj" fmla="val 12433"/>
            </a:avLst>
          </a:prstGeom>
          <a:pattFill prst="wdDnDiag">
            <a:fgClr>
              <a:srgbClr val="00B0F0"/>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bwMode="gray">
          <a:xfrm>
            <a:off x="306488" y="357583"/>
            <a:ext cx="1620000" cy="360000"/>
          </a:xfrm>
          <a:prstGeom prst="roundRect">
            <a:avLst>
              <a:gd name="adj" fmla="val 10854"/>
            </a:avLst>
          </a:prstGeom>
          <a:solidFill>
            <a:srgbClr val="002060"/>
          </a:solidFill>
          <a:ln w="28575">
            <a:noFill/>
          </a:ln>
        </p:spPr>
        <p:txBody>
          <a:bodyPr wrap="none" lIns="108000" tIns="36000" rIns="108000" bIns="108000" rtlCol="0" anchor="ctr" anchorCtr="0">
            <a:noAutofit/>
          </a:bodyPr>
          <a:lstStyle/>
          <a:p>
            <a:pPr algn="ctr"/>
            <a:r>
              <a:rPr kumimoji="1" lang="ja-JP" altLang="en-US" sz="1600" dirty="0" smtClean="0">
                <a:solidFill>
                  <a:schemeClr val="bg1"/>
                </a:solidFill>
                <a:latin typeface="HGP創英角ｺﾞｼｯｸUB" panose="020B0900000000000000" pitchFamily="50" charset="-128"/>
                <a:ea typeface="HGP創英角ｺﾞｼｯｸUB" panose="020B0900000000000000" pitchFamily="50" charset="-128"/>
              </a:rPr>
              <a:t>資料モデル </a:t>
            </a:r>
            <a:r>
              <a:rPr lang="ja-JP" altLang="en-US" sz="1600" dirty="0" smtClean="0">
                <a:solidFill>
                  <a:schemeClr val="bg1"/>
                </a:solidFill>
                <a:latin typeface="HGP創英角ｺﾞｼｯｸUB" panose="020B0900000000000000" pitchFamily="50" charset="-128"/>
                <a:ea typeface="HGP創英角ｺﾞｼｯｸUB" panose="020B0900000000000000" pitchFamily="50" charset="-128"/>
              </a:rPr>
              <a:t>１</a:t>
            </a:r>
            <a:endParaRPr kumimoji="1" lang="en-US" altLang="ja-JP" sz="1600" dirty="0" smtClean="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5" name="テキスト ボックス 14"/>
          <p:cNvSpPr txBox="1"/>
          <p:nvPr/>
        </p:nvSpPr>
        <p:spPr bwMode="gray">
          <a:xfrm>
            <a:off x="1980976" y="357583"/>
            <a:ext cx="2951064" cy="360000"/>
          </a:xfrm>
          <a:prstGeom prst="rect">
            <a:avLst/>
          </a:prstGeom>
          <a:noFill/>
        </p:spPr>
        <p:txBody>
          <a:bodyPr wrap="none" lIns="108000" tIns="36000" rIns="108000" bIns="108000" rtlCol="0" anchor="ctr" anchorCtr="0">
            <a:noAutofit/>
          </a:bodyPr>
          <a:lstStyle/>
          <a:p>
            <a:r>
              <a:rPr lang="ja-JP" altLang="en-US" sz="2000" dirty="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rPr>
              <a:t>「選挙の大切さについて」</a:t>
            </a:r>
            <a:endParaRPr kumimoji="1" lang="en-US" altLang="ja-JP" sz="2000" dirty="0" smtClean="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endParaRPr>
          </a:p>
        </p:txBody>
      </p:sp>
      <p:sp>
        <p:nvSpPr>
          <p:cNvPr id="16" name="正方形/長方形 15"/>
          <p:cNvSpPr/>
          <p:nvPr/>
        </p:nvSpPr>
        <p:spPr bwMode="gray">
          <a:xfrm>
            <a:off x="4932040" y="357583"/>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lstStyle/>
          <a:p>
            <a:pPr algn="ctr"/>
            <a:r>
              <a:rPr kumimoji="1" lang="ja-JP" altLang="en-US" dirty="0" smtClean="0">
                <a:solidFill>
                  <a:srgbClr val="0070C0"/>
                </a:solidFill>
                <a:latin typeface="+mj-ea"/>
                <a:ea typeface="+mj-ea"/>
              </a:rPr>
              <a:t>５</a:t>
            </a:r>
            <a:endParaRPr kumimoji="1" lang="ja-JP" altLang="en-US" dirty="0">
              <a:solidFill>
                <a:srgbClr val="0070C0"/>
              </a:solidFill>
              <a:latin typeface="+mj-ea"/>
              <a:ea typeface="+mj-ea"/>
            </a:endParaRPr>
          </a:p>
        </p:txBody>
      </p:sp>
      <p:sp>
        <p:nvSpPr>
          <p:cNvPr id="17" name="テキスト ボックス 16"/>
          <p:cNvSpPr txBox="1"/>
          <p:nvPr/>
        </p:nvSpPr>
        <p:spPr bwMode="gray">
          <a:xfrm>
            <a:off x="162000" y="1179762"/>
            <a:ext cx="8820000" cy="720000"/>
          </a:xfrm>
          <a:prstGeom prst="rect">
            <a:avLst/>
          </a:prstGeom>
          <a:solidFill>
            <a:schemeClr val="bg1">
              <a:alpha val="20000"/>
            </a:schemeClr>
          </a:solidFill>
        </p:spPr>
        <p:txBody>
          <a:bodyPr wrap="square" rtlCol="0" anchor="ctr">
            <a:spAutoFit/>
          </a:bodyPr>
          <a:lstStyle/>
          <a:p>
            <a:pPr algn="ctr"/>
            <a:r>
              <a:rPr lang="ja-JP" altLang="en-US" sz="3600" dirty="0"/>
              <a:t>戦前の選挙制度</a:t>
            </a:r>
          </a:p>
        </p:txBody>
      </p:sp>
      <p:sp>
        <p:nvSpPr>
          <p:cNvPr id="18" name="正方形/長方形 17"/>
          <p:cNvSpPr/>
          <p:nvPr/>
        </p:nvSpPr>
        <p:spPr bwMode="gray">
          <a:xfrm>
            <a:off x="1183650" y="5946176"/>
            <a:ext cx="7289417" cy="461665"/>
          </a:xfrm>
          <a:prstGeom prst="rect">
            <a:avLst/>
          </a:prstGeom>
        </p:spPr>
        <p:txBody>
          <a:bodyPr wrap="square">
            <a:spAutoFit/>
          </a:bodyPr>
          <a:lstStyle/>
          <a:p>
            <a:pPr algn="ctr"/>
            <a:r>
              <a:rPr lang="ja-JP" altLang="en-US" sz="2400" dirty="0" smtClean="0">
                <a:solidFill>
                  <a:srgbClr val="FF0000"/>
                </a:solidFill>
              </a:rPr>
              <a:t>戦前まで</a:t>
            </a:r>
            <a:r>
              <a:rPr lang="ja-JP" altLang="en-US" sz="2400" dirty="0">
                <a:solidFill>
                  <a:srgbClr val="FF0000"/>
                </a:solidFill>
              </a:rPr>
              <a:t>は、一部の人しか投票できなかった！</a:t>
            </a:r>
          </a:p>
        </p:txBody>
      </p:sp>
      <p:sp>
        <p:nvSpPr>
          <p:cNvPr id="4" name="正方形/長方形 3"/>
          <p:cNvSpPr/>
          <p:nvPr/>
        </p:nvSpPr>
        <p:spPr bwMode="gray">
          <a:xfrm>
            <a:off x="491479" y="1962262"/>
            <a:ext cx="1249060" cy="307777"/>
          </a:xfrm>
          <a:prstGeom prst="rect">
            <a:avLst/>
          </a:prstGeom>
        </p:spPr>
        <p:txBody>
          <a:bodyPr wrap="none">
            <a:spAutoFit/>
          </a:bodyPr>
          <a:lstStyle/>
          <a:p>
            <a:pPr algn="ctr"/>
            <a:r>
              <a:rPr lang="ja-JP" altLang="en-US" sz="1400" dirty="0" smtClean="0">
                <a:solidFill>
                  <a:schemeClr val="bg1"/>
                </a:solidFill>
                <a:latin typeface="+mj-ea"/>
                <a:ea typeface="+mj-ea"/>
              </a:rPr>
              <a:t>選挙権の変遷</a:t>
            </a:r>
            <a:endParaRPr lang="ja-JP" altLang="en-US" sz="1400" dirty="0">
              <a:solidFill>
                <a:schemeClr val="bg1"/>
              </a:solidFill>
              <a:latin typeface="+mj-ea"/>
              <a:ea typeface="+mj-ea"/>
            </a:endParaRPr>
          </a:p>
        </p:txBody>
      </p:sp>
      <p:sp>
        <p:nvSpPr>
          <p:cNvPr id="19" name="二等辺三角形 18"/>
          <p:cNvSpPr/>
          <p:nvPr/>
        </p:nvSpPr>
        <p:spPr bwMode="gray">
          <a:xfrm rot="5400000">
            <a:off x="457091" y="5921929"/>
            <a:ext cx="546969" cy="510159"/>
          </a:xfrm>
          <a:prstGeom prst="triangle">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bwMode="gray">
          <a:xfrm>
            <a:off x="306488" y="5992342"/>
            <a:ext cx="877163" cy="369332"/>
          </a:xfrm>
          <a:prstGeom prst="rect">
            <a:avLst/>
          </a:prstGeom>
          <a:noFill/>
        </p:spPr>
        <p:txBody>
          <a:bodyPr wrap="none" rtlCol="0">
            <a:spAutoFit/>
          </a:bodyPr>
          <a:lstStyle/>
          <a:p>
            <a:r>
              <a:rPr kumimoji="1" lang="ja-JP" altLang="en-US" dirty="0" smtClean="0">
                <a:latin typeface="HGS創英角ｺﾞｼｯｸUB" panose="020B0900000000000000" pitchFamily="50" charset="-128"/>
                <a:ea typeface="HGS創英角ｺﾞｼｯｸUB" panose="020B0900000000000000" pitchFamily="50" charset="-128"/>
              </a:rPr>
              <a:t>つまり</a:t>
            </a:r>
            <a:endParaRPr kumimoji="1" lang="ja-JP" altLang="en-US" dirty="0">
              <a:latin typeface="HGS創英角ｺﾞｼｯｸUB" panose="020B0900000000000000" pitchFamily="50" charset="-128"/>
              <a:ea typeface="HGS創英角ｺﾞｼｯｸUB" panose="020B0900000000000000" pitchFamily="50" charset="-128"/>
            </a:endParaRPr>
          </a:p>
        </p:txBody>
      </p:sp>
      <p:pic>
        <p:nvPicPr>
          <p:cNvPr id="1026" name="Picture 2" descr="\\10.224.175.2\default\選挙課啓発係\A  Let's study選挙\30 Let's Study 選挙\１　版下作成\05 納品物\印刷用イラストレータ\個別パーツ\選挙権の変遷.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7369" y="2150963"/>
            <a:ext cx="6569263" cy="37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929944"/>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bwMode="gray"/>
        <p:txBody>
          <a:bodyPr/>
          <a:lstStyle/>
          <a:p>
            <a:fld id="{2CBDC335-1703-4FE2-A439-FA110269A54C}" type="slidenum">
              <a:rPr lang="ja-JP" altLang="en-US" smtClean="0"/>
              <a:pPr/>
              <a:t>6</a:t>
            </a:fld>
            <a:endParaRPr lang="ja-JP" altLang="en-US"/>
          </a:p>
        </p:txBody>
      </p:sp>
      <p:sp>
        <p:nvSpPr>
          <p:cNvPr id="10" name="角丸四角形 9"/>
          <p:cNvSpPr/>
          <p:nvPr/>
        </p:nvSpPr>
        <p:spPr bwMode="gray">
          <a:xfrm>
            <a:off x="252000" y="303583"/>
            <a:ext cx="5184096" cy="468000"/>
          </a:xfrm>
          <a:prstGeom prst="roundRect">
            <a:avLst>
              <a:gd name="adj" fmla="val 12433"/>
            </a:avLst>
          </a:prstGeom>
          <a:pattFill prst="wdDnDiag">
            <a:fgClr>
              <a:srgbClr val="00B0F0"/>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bwMode="gray">
          <a:xfrm>
            <a:off x="306488" y="357583"/>
            <a:ext cx="1620000" cy="360000"/>
          </a:xfrm>
          <a:prstGeom prst="roundRect">
            <a:avLst>
              <a:gd name="adj" fmla="val 10854"/>
            </a:avLst>
          </a:prstGeom>
          <a:solidFill>
            <a:srgbClr val="002060"/>
          </a:solidFill>
          <a:ln w="28575">
            <a:noFill/>
          </a:ln>
        </p:spPr>
        <p:txBody>
          <a:bodyPr wrap="none" lIns="108000" tIns="36000" rIns="108000" bIns="108000" rtlCol="0" anchor="ctr" anchorCtr="0">
            <a:noAutofit/>
          </a:bodyPr>
          <a:lstStyle/>
          <a:p>
            <a:pPr algn="ctr"/>
            <a:r>
              <a:rPr kumimoji="1" lang="ja-JP" altLang="en-US" sz="1600" dirty="0" smtClean="0">
                <a:solidFill>
                  <a:schemeClr val="bg1"/>
                </a:solidFill>
                <a:latin typeface="HGP創英角ｺﾞｼｯｸUB" panose="020B0900000000000000" pitchFamily="50" charset="-128"/>
                <a:ea typeface="HGP創英角ｺﾞｼｯｸUB" panose="020B0900000000000000" pitchFamily="50" charset="-128"/>
              </a:rPr>
              <a:t>資料モデル </a:t>
            </a:r>
            <a:r>
              <a:rPr lang="ja-JP" altLang="en-US" sz="1600" dirty="0" smtClean="0">
                <a:solidFill>
                  <a:schemeClr val="bg1"/>
                </a:solidFill>
                <a:latin typeface="HGP創英角ｺﾞｼｯｸUB" panose="020B0900000000000000" pitchFamily="50" charset="-128"/>
                <a:ea typeface="HGP創英角ｺﾞｼｯｸUB" panose="020B0900000000000000" pitchFamily="50" charset="-128"/>
              </a:rPr>
              <a:t>１</a:t>
            </a:r>
            <a:endParaRPr kumimoji="1" lang="en-US" altLang="ja-JP" sz="1600" dirty="0" smtClean="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2" name="テキスト ボックス 11"/>
          <p:cNvSpPr txBox="1"/>
          <p:nvPr/>
        </p:nvSpPr>
        <p:spPr bwMode="gray">
          <a:xfrm>
            <a:off x="1980976" y="357583"/>
            <a:ext cx="2951064" cy="360000"/>
          </a:xfrm>
          <a:prstGeom prst="rect">
            <a:avLst/>
          </a:prstGeom>
          <a:noFill/>
        </p:spPr>
        <p:txBody>
          <a:bodyPr wrap="none" lIns="108000" tIns="36000" rIns="108000" bIns="108000" rtlCol="0" anchor="ctr" anchorCtr="0">
            <a:noAutofit/>
          </a:bodyPr>
          <a:lstStyle/>
          <a:p>
            <a:r>
              <a:rPr lang="ja-JP" altLang="en-US" sz="2000" dirty="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rPr>
              <a:t>「選挙の大切さについて」</a:t>
            </a:r>
            <a:endParaRPr kumimoji="1" lang="en-US" altLang="ja-JP" sz="2000" dirty="0" smtClean="0">
              <a:ln w="12700">
                <a:solidFill>
                  <a:schemeClr val="bg1"/>
                </a:solidFill>
              </a:ln>
              <a:effectLst>
                <a:glow rad="228600">
                  <a:schemeClr val="bg1">
                    <a:alpha val="40000"/>
                  </a:schemeClr>
                </a:glow>
              </a:effectLst>
              <a:latin typeface="HGP創英角ｺﾞｼｯｸUB" panose="020B0900000000000000" pitchFamily="50" charset="-128"/>
              <a:ea typeface="HGP創英角ｺﾞｼｯｸUB" panose="020B0900000000000000" pitchFamily="50" charset="-128"/>
            </a:endParaRPr>
          </a:p>
        </p:txBody>
      </p:sp>
      <p:sp>
        <p:nvSpPr>
          <p:cNvPr id="13" name="正方形/長方形 12"/>
          <p:cNvSpPr/>
          <p:nvPr/>
        </p:nvSpPr>
        <p:spPr bwMode="gray">
          <a:xfrm>
            <a:off x="4932040" y="357583"/>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lstStyle/>
          <a:p>
            <a:pPr algn="ctr"/>
            <a:r>
              <a:rPr kumimoji="1" lang="ja-JP" altLang="en-US" dirty="0" smtClean="0">
                <a:solidFill>
                  <a:srgbClr val="0070C0"/>
                </a:solidFill>
                <a:latin typeface="+mj-ea"/>
                <a:ea typeface="+mj-ea"/>
              </a:rPr>
              <a:t>６</a:t>
            </a:r>
            <a:endParaRPr kumimoji="1" lang="ja-JP" altLang="en-US" dirty="0">
              <a:solidFill>
                <a:srgbClr val="0070C0"/>
              </a:solidFill>
              <a:latin typeface="+mj-ea"/>
              <a:ea typeface="+mj-ea"/>
            </a:endParaRPr>
          </a:p>
        </p:txBody>
      </p:sp>
      <p:sp>
        <p:nvSpPr>
          <p:cNvPr id="14" name="テキスト ボックス 13"/>
          <p:cNvSpPr txBox="1"/>
          <p:nvPr/>
        </p:nvSpPr>
        <p:spPr bwMode="gray">
          <a:xfrm>
            <a:off x="162000" y="1179762"/>
            <a:ext cx="8820000" cy="720000"/>
          </a:xfrm>
          <a:prstGeom prst="rect">
            <a:avLst/>
          </a:prstGeom>
          <a:solidFill>
            <a:schemeClr val="bg1">
              <a:alpha val="20000"/>
            </a:schemeClr>
          </a:solidFill>
        </p:spPr>
        <p:txBody>
          <a:bodyPr wrap="square" rtlCol="0" anchor="ctr">
            <a:spAutoFit/>
          </a:bodyPr>
          <a:lstStyle/>
          <a:p>
            <a:pPr algn="ctr"/>
            <a:r>
              <a:rPr lang="ja-JP" altLang="en-US" sz="3600" dirty="0"/>
              <a:t>投票は国民の重要な権利</a:t>
            </a:r>
          </a:p>
        </p:txBody>
      </p:sp>
      <p:sp>
        <p:nvSpPr>
          <p:cNvPr id="4" name="正方形/長方形 3"/>
          <p:cNvSpPr/>
          <p:nvPr/>
        </p:nvSpPr>
        <p:spPr bwMode="gray">
          <a:xfrm>
            <a:off x="1013453" y="2395622"/>
            <a:ext cx="7380000" cy="3985706"/>
          </a:xfrm>
          <a:prstGeom prst="rect">
            <a:avLst/>
          </a:prstGeom>
        </p:spPr>
        <p:txBody>
          <a:bodyPr wrap="square">
            <a:spAutoFit/>
          </a:bodyPr>
          <a:lstStyle/>
          <a:p>
            <a:pPr>
              <a:tabLst>
                <a:tab pos="361950" algn="l"/>
              </a:tabLst>
            </a:pPr>
            <a:r>
              <a:rPr lang="en-US" altLang="ja-JP" sz="2300" dirty="0" smtClean="0"/>
              <a:t>	</a:t>
            </a:r>
            <a:r>
              <a:rPr lang="ja-JP" altLang="en-US" sz="2300" dirty="0" smtClean="0"/>
              <a:t>今</a:t>
            </a:r>
            <a:r>
              <a:rPr lang="ja-JP" altLang="en-US" sz="2300" dirty="0"/>
              <a:t>の選挙制度では当たり前のことが</a:t>
            </a:r>
            <a:r>
              <a:rPr lang="ja-JP" altLang="en-US" sz="2300" dirty="0" smtClean="0"/>
              <a:t>、</a:t>
            </a:r>
            <a:endParaRPr lang="en-US" altLang="ja-JP" sz="2300" dirty="0" smtClean="0"/>
          </a:p>
          <a:p>
            <a:pPr>
              <a:tabLst>
                <a:tab pos="361950" algn="l"/>
              </a:tabLst>
            </a:pPr>
            <a:r>
              <a:rPr lang="en-US" altLang="ja-JP" sz="2300" dirty="0" smtClean="0"/>
              <a:t>	</a:t>
            </a:r>
            <a:r>
              <a:rPr lang="ja-JP" altLang="en-US" sz="2300" dirty="0" smtClean="0"/>
              <a:t>数十年前</a:t>
            </a:r>
            <a:r>
              <a:rPr lang="ja-JP" altLang="en-US" sz="2300" dirty="0"/>
              <a:t>まではできませんでした。</a:t>
            </a:r>
            <a:endParaRPr lang="en-US" altLang="ja-JP" sz="2300" dirty="0"/>
          </a:p>
          <a:p>
            <a:endParaRPr lang="en-US" altLang="ja-JP" sz="2300" dirty="0" smtClean="0"/>
          </a:p>
          <a:p>
            <a:endParaRPr lang="en-US" altLang="ja-JP" sz="2300" dirty="0"/>
          </a:p>
          <a:p>
            <a:pPr>
              <a:tabLst>
                <a:tab pos="361950" algn="l"/>
              </a:tabLst>
            </a:pPr>
            <a:r>
              <a:rPr lang="en-US" altLang="ja-JP" sz="2300" dirty="0" smtClean="0"/>
              <a:t>	</a:t>
            </a:r>
            <a:r>
              <a:rPr lang="ja-JP" altLang="en-US" sz="2300" dirty="0" smtClean="0"/>
              <a:t>成熟</a:t>
            </a:r>
            <a:r>
              <a:rPr lang="ja-JP" altLang="en-US" sz="2300" dirty="0"/>
              <a:t>した法治国家に住む一員として</a:t>
            </a:r>
            <a:r>
              <a:rPr lang="ja-JP" altLang="en-US" sz="2300" dirty="0" smtClean="0"/>
              <a:t>、</a:t>
            </a:r>
            <a:endParaRPr lang="en-US" altLang="ja-JP" sz="2300" dirty="0"/>
          </a:p>
          <a:p>
            <a:pPr>
              <a:tabLst>
                <a:tab pos="361950" algn="l"/>
              </a:tabLst>
            </a:pPr>
            <a:r>
              <a:rPr lang="en-US" altLang="ja-JP" sz="2300" dirty="0" smtClean="0"/>
              <a:t>	</a:t>
            </a:r>
            <a:r>
              <a:rPr lang="ja-JP" altLang="en-US" sz="2300" dirty="0"/>
              <a:t>政治について考え</a:t>
            </a:r>
            <a:r>
              <a:rPr lang="ja-JP" altLang="en-US" sz="2300" dirty="0" smtClean="0"/>
              <a:t>、投票</a:t>
            </a:r>
            <a:r>
              <a:rPr lang="ja-JP" altLang="en-US" sz="2300" dirty="0"/>
              <a:t>に行くこと</a:t>
            </a:r>
            <a:r>
              <a:rPr lang="ja-JP" altLang="en-US" sz="2300" dirty="0" smtClean="0"/>
              <a:t>は、</a:t>
            </a:r>
            <a:endParaRPr lang="en-US" altLang="ja-JP" sz="2300" dirty="0" smtClean="0"/>
          </a:p>
          <a:p>
            <a:pPr>
              <a:tabLst>
                <a:tab pos="361950" algn="l"/>
              </a:tabLst>
            </a:pPr>
            <a:r>
              <a:rPr lang="ja-JP" altLang="en-US" sz="2300" dirty="0" smtClean="0"/>
              <a:t> </a:t>
            </a:r>
            <a:r>
              <a:rPr lang="ja-JP" altLang="en-US" sz="2300" dirty="0"/>
              <a:t>　当然のことと考えてください。</a:t>
            </a:r>
            <a:endParaRPr lang="en-US" altLang="ja-JP" sz="2300" dirty="0"/>
          </a:p>
          <a:p>
            <a:endParaRPr lang="en-US" altLang="ja-JP" sz="2300" dirty="0" smtClean="0"/>
          </a:p>
          <a:p>
            <a:endParaRPr lang="en-US" altLang="ja-JP" sz="2300" dirty="0"/>
          </a:p>
          <a:p>
            <a:pPr>
              <a:tabLst>
                <a:tab pos="361950" algn="l"/>
              </a:tabLst>
            </a:pPr>
            <a:r>
              <a:rPr lang="en-US" altLang="ja-JP" sz="2300" dirty="0" smtClean="0"/>
              <a:t>	</a:t>
            </a:r>
            <a:r>
              <a:rPr lang="ja-JP" altLang="en-US" sz="2300" dirty="0" smtClean="0"/>
              <a:t>自分</a:t>
            </a:r>
            <a:r>
              <a:rPr lang="ja-JP" altLang="en-US" sz="2300" dirty="0"/>
              <a:t>達の生活</a:t>
            </a:r>
            <a:r>
              <a:rPr lang="ja-JP" altLang="en-US" sz="2300" dirty="0" smtClean="0"/>
              <a:t>に大きな影響</a:t>
            </a:r>
            <a:r>
              <a:rPr lang="ja-JP" altLang="en-US" sz="2300" dirty="0"/>
              <a:t>を与える</a:t>
            </a:r>
            <a:r>
              <a:rPr lang="ja-JP" altLang="en-US" sz="2300" dirty="0" smtClean="0"/>
              <a:t>選挙に関心を</a:t>
            </a:r>
            <a:endParaRPr lang="en-US" altLang="ja-JP" sz="2300" dirty="0" smtClean="0"/>
          </a:p>
          <a:p>
            <a:pPr>
              <a:tabLst>
                <a:tab pos="361950" algn="l"/>
              </a:tabLst>
            </a:pPr>
            <a:r>
              <a:rPr lang="en-US" altLang="ja-JP" sz="2300" dirty="0" smtClean="0"/>
              <a:t>	</a:t>
            </a:r>
            <a:r>
              <a:rPr lang="ja-JP" altLang="en-US" sz="2300" dirty="0" smtClean="0"/>
              <a:t>持たない</a:t>
            </a:r>
            <a:r>
              <a:rPr lang="ja-JP" altLang="en-US" sz="2300" dirty="0"/>
              <a:t>のは、社会人として</a:t>
            </a:r>
            <a:r>
              <a:rPr lang="ja-JP" altLang="en-US" sz="2300" dirty="0" smtClean="0"/>
              <a:t>いいこと</a:t>
            </a:r>
            <a:r>
              <a:rPr lang="ja-JP" altLang="en-US" sz="2300" dirty="0"/>
              <a:t>でしょうか。</a:t>
            </a:r>
            <a:endParaRPr lang="en-US" altLang="ja-JP" sz="2300" dirty="0"/>
          </a:p>
        </p:txBody>
      </p:sp>
      <p:sp>
        <p:nvSpPr>
          <p:cNvPr id="15" name="二等辺三角形 14"/>
          <p:cNvSpPr/>
          <p:nvPr/>
        </p:nvSpPr>
        <p:spPr bwMode="gray">
          <a:xfrm rot="10800000">
            <a:off x="1044676" y="3256923"/>
            <a:ext cx="242131" cy="144016"/>
          </a:xfrm>
          <a:prstGeom prst="triangle">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二等辺三角形 15"/>
          <p:cNvSpPr/>
          <p:nvPr/>
        </p:nvSpPr>
        <p:spPr bwMode="gray">
          <a:xfrm rot="10800000">
            <a:off x="1043608" y="5157192"/>
            <a:ext cx="242131" cy="144016"/>
          </a:xfrm>
          <a:prstGeom prst="triangle">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bwMode="gray">
          <a:xfrm>
            <a:off x="1021741" y="2516320"/>
            <a:ext cx="288000" cy="288000"/>
          </a:xfrm>
          <a:prstGeom prst="rect">
            <a:avLst/>
          </a:prstGeom>
          <a:solidFill>
            <a:schemeClr val="bg1">
              <a:alpha val="50000"/>
            </a:schemeClr>
          </a:solidFill>
        </p:spPr>
        <p:txBody>
          <a:bodyPr wrap="square" rtlCol="0">
            <a:spAutoFit/>
          </a:bodyPr>
          <a:lstStyle/>
          <a:p>
            <a:endParaRPr kumimoji="1" lang="ja-JP" altLang="en-US" sz="1400" dirty="0">
              <a:solidFill>
                <a:srgbClr val="002060"/>
              </a:solidFill>
              <a:latin typeface="+mj-ea"/>
              <a:ea typeface="+mj-ea"/>
            </a:endParaRPr>
          </a:p>
        </p:txBody>
      </p:sp>
      <p:sp>
        <p:nvSpPr>
          <p:cNvPr id="6" name="フリーフォーム 5"/>
          <p:cNvSpPr/>
          <p:nvPr/>
        </p:nvSpPr>
        <p:spPr bwMode="gray">
          <a:xfrm>
            <a:off x="1000245" y="2473846"/>
            <a:ext cx="330993" cy="295275"/>
          </a:xfrm>
          <a:custGeom>
            <a:avLst/>
            <a:gdLst>
              <a:gd name="connsiteX0" fmla="*/ 0 w 330993"/>
              <a:gd name="connsiteY0" fmla="*/ 150019 h 295275"/>
              <a:gd name="connsiteX1" fmla="*/ 85725 w 330993"/>
              <a:gd name="connsiteY1" fmla="*/ 295275 h 295275"/>
              <a:gd name="connsiteX2" fmla="*/ 330993 w 330993"/>
              <a:gd name="connsiteY2" fmla="*/ 0 h 295275"/>
            </a:gdLst>
            <a:ahLst/>
            <a:cxnLst>
              <a:cxn ang="0">
                <a:pos x="connsiteX0" y="connsiteY0"/>
              </a:cxn>
              <a:cxn ang="0">
                <a:pos x="connsiteX1" y="connsiteY1"/>
              </a:cxn>
              <a:cxn ang="0">
                <a:pos x="connsiteX2" y="connsiteY2"/>
              </a:cxn>
            </a:cxnLst>
            <a:rect l="l" t="t" r="r" b="b"/>
            <a:pathLst>
              <a:path w="330993" h="295275">
                <a:moveTo>
                  <a:pt x="0" y="150019"/>
                </a:moveTo>
                <a:lnTo>
                  <a:pt x="85725" y="295275"/>
                </a:lnTo>
                <a:lnTo>
                  <a:pt x="330993" y="0"/>
                </a:lnTo>
              </a:path>
            </a:pathLst>
          </a:custGeom>
          <a:noFill/>
          <a:ln w="28575"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bwMode="gray">
          <a:xfrm>
            <a:off x="1021741" y="3933333"/>
            <a:ext cx="288000" cy="288000"/>
          </a:xfrm>
          <a:prstGeom prst="rect">
            <a:avLst/>
          </a:prstGeom>
          <a:solidFill>
            <a:schemeClr val="bg1">
              <a:alpha val="50000"/>
            </a:schemeClr>
          </a:solidFill>
        </p:spPr>
        <p:txBody>
          <a:bodyPr wrap="square" rtlCol="0">
            <a:spAutoFit/>
          </a:bodyPr>
          <a:lstStyle/>
          <a:p>
            <a:endParaRPr kumimoji="1" lang="ja-JP" altLang="en-US" sz="1400" dirty="0">
              <a:solidFill>
                <a:srgbClr val="002060"/>
              </a:solidFill>
              <a:latin typeface="+mj-ea"/>
              <a:ea typeface="+mj-ea"/>
            </a:endParaRPr>
          </a:p>
        </p:txBody>
      </p:sp>
      <p:sp>
        <p:nvSpPr>
          <p:cNvPr id="18" name="フリーフォーム 17"/>
          <p:cNvSpPr/>
          <p:nvPr/>
        </p:nvSpPr>
        <p:spPr bwMode="gray">
          <a:xfrm>
            <a:off x="1000245" y="3890859"/>
            <a:ext cx="330993" cy="295275"/>
          </a:xfrm>
          <a:custGeom>
            <a:avLst/>
            <a:gdLst>
              <a:gd name="connsiteX0" fmla="*/ 0 w 330993"/>
              <a:gd name="connsiteY0" fmla="*/ 150019 h 295275"/>
              <a:gd name="connsiteX1" fmla="*/ 85725 w 330993"/>
              <a:gd name="connsiteY1" fmla="*/ 295275 h 295275"/>
              <a:gd name="connsiteX2" fmla="*/ 330993 w 330993"/>
              <a:gd name="connsiteY2" fmla="*/ 0 h 295275"/>
            </a:gdLst>
            <a:ahLst/>
            <a:cxnLst>
              <a:cxn ang="0">
                <a:pos x="connsiteX0" y="connsiteY0"/>
              </a:cxn>
              <a:cxn ang="0">
                <a:pos x="connsiteX1" y="connsiteY1"/>
              </a:cxn>
              <a:cxn ang="0">
                <a:pos x="connsiteX2" y="connsiteY2"/>
              </a:cxn>
            </a:cxnLst>
            <a:rect l="l" t="t" r="r" b="b"/>
            <a:pathLst>
              <a:path w="330993" h="295275">
                <a:moveTo>
                  <a:pt x="0" y="150019"/>
                </a:moveTo>
                <a:lnTo>
                  <a:pt x="85725" y="295275"/>
                </a:lnTo>
                <a:lnTo>
                  <a:pt x="330993" y="0"/>
                </a:lnTo>
              </a:path>
            </a:pathLst>
          </a:custGeom>
          <a:noFill/>
          <a:ln w="28575"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bwMode="gray">
          <a:xfrm>
            <a:off x="1021741" y="5682134"/>
            <a:ext cx="288000" cy="288000"/>
          </a:xfrm>
          <a:prstGeom prst="rect">
            <a:avLst/>
          </a:prstGeom>
          <a:solidFill>
            <a:schemeClr val="bg1">
              <a:alpha val="50000"/>
            </a:schemeClr>
          </a:solidFill>
        </p:spPr>
        <p:txBody>
          <a:bodyPr wrap="square" rtlCol="0">
            <a:spAutoFit/>
          </a:bodyPr>
          <a:lstStyle/>
          <a:p>
            <a:endParaRPr kumimoji="1" lang="ja-JP" altLang="en-US" sz="1400" dirty="0">
              <a:solidFill>
                <a:srgbClr val="002060"/>
              </a:solidFill>
              <a:latin typeface="+mj-ea"/>
              <a:ea typeface="+mj-ea"/>
            </a:endParaRPr>
          </a:p>
        </p:txBody>
      </p:sp>
      <p:sp>
        <p:nvSpPr>
          <p:cNvPr id="20" name="フリーフォーム 19"/>
          <p:cNvSpPr/>
          <p:nvPr/>
        </p:nvSpPr>
        <p:spPr bwMode="gray">
          <a:xfrm>
            <a:off x="1000245" y="5639660"/>
            <a:ext cx="330993" cy="295275"/>
          </a:xfrm>
          <a:custGeom>
            <a:avLst/>
            <a:gdLst>
              <a:gd name="connsiteX0" fmla="*/ 0 w 330993"/>
              <a:gd name="connsiteY0" fmla="*/ 150019 h 295275"/>
              <a:gd name="connsiteX1" fmla="*/ 85725 w 330993"/>
              <a:gd name="connsiteY1" fmla="*/ 295275 h 295275"/>
              <a:gd name="connsiteX2" fmla="*/ 330993 w 330993"/>
              <a:gd name="connsiteY2" fmla="*/ 0 h 295275"/>
            </a:gdLst>
            <a:ahLst/>
            <a:cxnLst>
              <a:cxn ang="0">
                <a:pos x="connsiteX0" y="connsiteY0"/>
              </a:cxn>
              <a:cxn ang="0">
                <a:pos x="connsiteX1" y="connsiteY1"/>
              </a:cxn>
              <a:cxn ang="0">
                <a:pos x="connsiteX2" y="connsiteY2"/>
              </a:cxn>
            </a:cxnLst>
            <a:rect l="l" t="t" r="r" b="b"/>
            <a:pathLst>
              <a:path w="330993" h="295275">
                <a:moveTo>
                  <a:pt x="0" y="150019"/>
                </a:moveTo>
                <a:lnTo>
                  <a:pt x="85725" y="295275"/>
                </a:lnTo>
                <a:lnTo>
                  <a:pt x="330993" y="0"/>
                </a:lnTo>
              </a:path>
            </a:pathLst>
          </a:custGeom>
          <a:noFill/>
          <a:ln w="28575"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97651870"/>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4">
      <a:majorFont>
        <a:latin typeface="HGP創英角ｺﾞｼｯｸUB"/>
        <a:ea typeface="HGP創英角ｺﾞｼｯｸUB"/>
        <a:cs typeface=""/>
      </a:majorFont>
      <a:minorFont>
        <a:latin typeface="HG丸ｺﾞｼｯｸM-PRO"/>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3263</TotalTime>
  <Words>1006</Words>
  <Application>Microsoft Office PowerPoint</Application>
  <PresentationFormat>画面に合わせる (4:3)</PresentationFormat>
  <Paragraphs>128</Paragraphs>
  <Slides>7</Slides>
  <Notes>7</Notes>
  <HiddenSlides>0</HiddenSlides>
  <MMClips>0</MMClips>
  <ScaleCrop>false</ScaleCrop>
  <HeadingPairs>
    <vt:vector size="4" baseType="variant">
      <vt:variant>
        <vt:lpstr>テーマ</vt:lpstr>
      </vt:variant>
      <vt:variant>
        <vt:i4>1</vt:i4>
      </vt:variant>
      <vt:variant>
        <vt:lpstr>スライド タイトル</vt:lpstr>
      </vt:variant>
      <vt:variant>
        <vt:i4>7</vt:i4>
      </vt:variant>
    </vt:vector>
  </HeadingPairs>
  <TitlesOfParts>
    <vt:vector size="8"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TAIMS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出前授業用資料</dc:title>
  <dc:creator>東京都</dc:creator>
  <cp:lastModifiedBy>東京都</cp:lastModifiedBy>
  <cp:revision>152</cp:revision>
  <cp:lastPrinted>2015-03-12T06:13:13Z</cp:lastPrinted>
  <dcterms:created xsi:type="dcterms:W3CDTF">2015-02-19T01:51:03Z</dcterms:created>
  <dcterms:modified xsi:type="dcterms:W3CDTF">2018-03-29T06:20:53Z</dcterms:modified>
</cp:coreProperties>
</file>