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sldIdLst>
    <p:sldId id="301" r:id="rId2"/>
    <p:sldId id="316" r:id="rId3"/>
    <p:sldId id="317" r:id="rId4"/>
    <p:sldId id="319" r:id="rId5"/>
    <p:sldId id="320" r:id="rId6"/>
    <p:sldId id="328" r:id="rId7"/>
    <p:sldId id="323" r:id="rId8"/>
    <p:sldId id="324" r:id="rId9"/>
    <p:sldId id="321" r:id="rId10"/>
    <p:sldId id="329" r:id="rId11"/>
    <p:sldId id="318" r:id="rId12"/>
    <p:sldId id="325" r:id="rId13"/>
    <p:sldId id="326" r:id="rId14"/>
    <p:sldId id="327"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C04"/>
    <a:srgbClr val="FFD757"/>
    <a:srgbClr val="C1A58D"/>
    <a:srgbClr val="00D05E"/>
    <a:srgbClr val="007033"/>
    <a:srgbClr val="FF9393"/>
    <a:srgbClr val="FFB9B9"/>
    <a:srgbClr val="F4D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74592" autoAdjust="0"/>
  </p:normalViewPr>
  <p:slideViewPr>
    <p:cSldViewPr>
      <p:cViewPr varScale="1">
        <p:scale>
          <a:sx n="66" d="100"/>
          <a:sy n="66" d="100"/>
        </p:scale>
        <p:origin x="234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C5B9932B-F7E4-4E0A-BC93-10AE2E559AF9}" type="datetimeFigureOut">
              <a:rPr kumimoji="1" lang="ja-JP" altLang="en-US" smtClean="0"/>
              <a:t>2023/7/5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41D4C2E0-AA84-4A64-A1A0-97582651783F}" type="slidenum">
              <a:rPr kumimoji="1" lang="ja-JP" altLang="en-US" smtClean="0"/>
              <a:t>‹#›</a:t>
            </a:fld>
            <a:endParaRPr kumimoji="1" lang="ja-JP" altLang="en-US"/>
          </a:p>
        </p:txBody>
      </p:sp>
    </p:spTree>
    <p:extLst>
      <p:ext uri="{BB962C8B-B14F-4D97-AF65-F5344CB8AC3E}">
        <p14:creationId xmlns:p14="http://schemas.microsoft.com/office/powerpoint/2010/main" val="3971154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0</a:t>
            </a:fld>
            <a:endParaRPr kumimoji="1" lang="ja-JP" altLang="en-US"/>
          </a:p>
        </p:txBody>
      </p:sp>
    </p:spTree>
    <p:extLst>
      <p:ext uri="{BB962C8B-B14F-4D97-AF65-F5344CB8AC3E}">
        <p14:creationId xmlns:p14="http://schemas.microsoft.com/office/powerpoint/2010/main" val="264044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p>
          <a:p>
            <a:pPr defTabSz="914331">
              <a:defRPr/>
            </a:pPr>
            <a:r>
              <a:rPr kumimoji="1" lang="ja-JP" altLang="en-US" dirty="0" smtClean="0"/>
              <a:t>参議院議員選挙では、各都道府県を選挙区とする選挙区と、全都道府県を１つの選挙区とする比例代表制があります。</a:t>
            </a:r>
            <a:endParaRPr kumimoji="1" lang="en-US" altLang="ja-JP" dirty="0" smtClean="0"/>
          </a:p>
          <a:p>
            <a:pPr defTabSz="914331">
              <a:defRPr/>
            </a:pPr>
            <a:endParaRPr kumimoji="1" lang="en-US" altLang="ja-JP" dirty="0" smtClean="0"/>
          </a:p>
          <a:p>
            <a:pPr defTabSz="914331">
              <a:defRPr/>
            </a:pPr>
            <a:r>
              <a:rPr kumimoji="1" lang="ja-JP" altLang="en-US" dirty="0" smtClean="0"/>
              <a:t>選挙区の投票用紙では候補者名を、比例代表の投票用紙では候補名もしくは政党名を記入します。</a:t>
            </a:r>
            <a:endParaRPr kumimoji="1" lang="en-US" altLang="ja-JP" dirty="0" smtClean="0"/>
          </a:p>
          <a:p>
            <a:pPr defTabSz="914331">
              <a:defRPr/>
            </a:pPr>
            <a:r>
              <a:rPr kumimoji="1" lang="ja-JP" altLang="en-US" dirty="0" smtClean="0"/>
              <a:t>ここで、比例代表について、気を付けておくべきポイントがあります。先ほど説明した衆議院議員選挙の比例代表では政党名を記入しますが、参議院議員選挙の場合は候補者名もしくは政党名を記入します。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9</a:t>
            </a:fld>
            <a:endParaRPr kumimoji="1" lang="ja-JP" altLang="en-US"/>
          </a:p>
        </p:txBody>
      </p:sp>
    </p:spTree>
    <p:extLst>
      <p:ext uri="{BB962C8B-B14F-4D97-AF65-F5344CB8AC3E}">
        <p14:creationId xmlns:p14="http://schemas.microsoft.com/office/powerpoint/2010/main" val="36029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そのほか、都の選挙と区市町村の選挙があります。</a:t>
            </a:r>
            <a:endParaRPr kumimoji="1" lang="en-US" altLang="ja-JP" dirty="0" smtClean="0"/>
          </a:p>
          <a:p>
            <a:pPr defTabSz="914331">
              <a:defRPr/>
            </a:pPr>
            <a:r>
              <a:rPr kumimoji="1" lang="ja-JP" altLang="en-US" dirty="0" smtClean="0"/>
              <a:t>これらの選挙では、候補者名を記入します。</a:t>
            </a: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10</a:t>
            </a:fld>
            <a:endParaRPr kumimoji="1" lang="ja-JP" altLang="en-US"/>
          </a:p>
        </p:txBody>
      </p:sp>
    </p:spTree>
    <p:extLst>
      <p:ext uri="{BB962C8B-B14F-4D97-AF65-F5344CB8AC3E}">
        <p14:creationId xmlns:p14="http://schemas.microsoft.com/office/powerpoint/2010/main" val="300174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さて、選挙が始まってから投票までの流れを説明してきましたが、投票日当日に用事があって投票できない場合はどのようにすればよいでしょうか。</a:t>
            </a:r>
            <a:endParaRPr kumimoji="1" lang="en-US" altLang="ja-JP" dirty="0" smtClean="0"/>
          </a:p>
          <a:p>
            <a:pPr defTabSz="914331">
              <a:defRPr/>
            </a:pPr>
            <a:endParaRPr kumimoji="1" lang="en-US" altLang="ja-JP" dirty="0" smtClean="0"/>
          </a:p>
          <a:p>
            <a:pPr defTabSz="914331">
              <a:defRPr/>
            </a:pPr>
            <a:r>
              <a:rPr kumimoji="1" lang="ja-JP" altLang="en-US" dirty="0" smtClean="0"/>
              <a:t>そんな時には期日前投票ができます。</a:t>
            </a:r>
            <a:endParaRPr kumimoji="1" lang="en-US" altLang="ja-JP" dirty="0" smtClean="0"/>
          </a:p>
          <a:p>
            <a:pPr defTabSz="914331">
              <a:defRPr/>
            </a:pPr>
            <a:r>
              <a:rPr kumimoji="1" lang="ja-JP" altLang="en-US" dirty="0" smtClean="0"/>
              <a:t>投票の仕方は投票日に投票する場合とほぼ一緒です。</a:t>
            </a:r>
            <a:endParaRPr kumimoji="1" lang="en-US" altLang="ja-JP" dirty="0" smtClean="0"/>
          </a:p>
          <a:p>
            <a:pPr defTabSz="914331">
              <a:defRPr/>
            </a:pPr>
            <a:r>
              <a:rPr kumimoji="1" lang="ja-JP" altLang="en-US" dirty="0" smtClean="0"/>
              <a:t>投票所入場券を持って投票所に行き、書類に名前を記入して投票日当日に投票できない事由を選択するだけです。</a:t>
            </a: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11</a:t>
            </a:fld>
            <a:endParaRPr kumimoji="1" lang="ja-JP" altLang="en-US"/>
          </a:p>
        </p:txBody>
      </p:sp>
    </p:spTree>
    <p:extLst>
      <p:ext uri="{BB962C8B-B14F-4D97-AF65-F5344CB8AC3E}">
        <p14:creationId xmlns:p14="http://schemas.microsoft.com/office/powerpoint/2010/main" val="305666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ちょっと変わった投票方法もご紹介します。</a:t>
            </a:r>
            <a:endParaRPr kumimoji="1" lang="en-US" altLang="ja-JP" dirty="0" smtClean="0"/>
          </a:p>
          <a:p>
            <a:pPr defTabSz="914331">
              <a:defRPr/>
            </a:pPr>
            <a:endParaRPr lang="en-US" altLang="ja-JP" dirty="0" smtClean="0">
              <a:effectLst/>
            </a:endParaRPr>
          </a:p>
          <a:p>
            <a:pPr defTabSz="914331">
              <a:defRPr/>
            </a:pPr>
            <a:r>
              <a:rPr lang="ja-JP" altLang="en-US" dirty="0" smtClean="0">
                <a:effectLst/>
              </a:rPr>
              <a:t>選挙期間中、名簿登録地以外の区市町村に滞在している場合や入院していて、当日投票に行けない場合</a:t>
            </a:r>
            <a:r>
              <a:rPr kumimoji="1" lang="ja-JP" altLang="en-US" dirty="0" smtClean="0"/>
              <a:t>は不在者投票ができます。</a:t>
            </a:r>
            <a:endParaRPr kumimoji="1" lang="en-US" altLang="ja-JP" dirty="0" smtClean="0"/>
          </a:p>
          <a:p>
            <a:pPr defTabSz="914331">
              <a:defRPr/>
            </a:pPr>
            <a:r>
              <a:rPr lang="ja-JP" altLang="en-US" dirty="0" smtClean="0">
                <a:effectLst/>
              </a:rPr>
              <a:t>名簿登録地の区市町村の選挙管理委員会に、直接または郵便等で投票用紙など必要な書類を請求します</a:t>
            </a:r>
            <a:r>
              <a:rPr kumimoji="1" lang="ja-JP" altLang="en-US" dirty="0" smtClean="0"/>
              <a:t>。</a:t>
            </a:r>
            <a:endParaRPr kumimoji="1" lang="en-US" altLang="ja-JP" dirty="0" smtClean="0"/>
          </a:p>
          <a:p>
            <a:pPr defTabSz="914331">
              <a:defRPr/>
            </a:pPr>
            <a:endParaRPr kumimoji="1" lang="en-US" altLang="ja-JP" dirty="0" smtClean="0"/>
          </a:p>
          <a:p>
            <a:pPr defTabSz="914331">
              <a:defRPr/>
            </a:pPr>
            <a:r>
              <a:rPr kumimoji="1" lang="ja-JP" altLang="en-US" dirty="0" smtClean="0"/>
              <a:t>海外に居住している場合は、</a:t>
            </a:r>
            <a:r>
              <a:rPr lang="ja-JP" altLang="en-US" dirty="0" smtClean="0">
                <a:effectLst/>
              </a:rPr>
              <a:t>住まいを管轄する在外公館（大使館・領事館）の領事窓口</a:t>
            </a:r>
            <a:r>
              <a:rPr kumimoji="1" lang="ja-JP" altLang="en-US" dirty="0" smtClean="0"/>
              <a:t>で</a:t>
            </a:r>
            <a:r>
              <a:rPr lang="ja-JP" altLang="en-US" dirty="0">
                <a:latin typeface="+mn-ea"/>
              </a:rPr>
              <a:t>在外選挙人名簿に登録し、在外選挙人証を発行してもらうことで投票することが可能になります。</a:t>
            </a:r>
            <a:endParaRPr lang="en-US" altLang="ja-JP" dirty="0">
              <a:latin typeface="+mn-ea"/>
            </a:endParaRPr>
          </a:p>
          <a:p>
            <a:pPr defTabSz="914331">
              <a:defRPr/>
            </a:pPr>
            <a:r>
              <a:rPr lang="ja-JP" altLang="en-US" dirty="0">
                <a:latin typeface="+mn-ea"/>
              </a:rPr>
              <a:t>投票の方法は、在外公館で投票するやり方と、郵便で投票するやり方、日本に一時帰国して国内で投票するやり方の３種類があります。</a:t>
            </a:r>
            <a:endParaRPr lang="en-US" altLang="ja-JP" dirty="0">
              <a:latin typeface="+mn-ea"/>
            </a:endParaRPr>
          </a:p>
          <a:p>
            <a:pPr defTabSz="914331">
              <a:defRPr/>
            </a:pPr>
            <a:endParaRPr lang="en-US" altLang="ja-JP" dirty="0">
              <a:latin typeface="+mn-ea"/>
            </a:endParaRPr>
          </a:p>
          <a:p>
            <a:pPr defTabSz="914331">
              <a:defRPr/>
            </a:pPr>
            <a:r>
              <a:rPr lang="ja-JP" altLang="en-US" dirty="0">
                <a:latin typeface="+mn-ea"/>
              </a:rPr>
              <a:t>また</a:t>
            </a:r>
            <a:r>
              <a:rPr lang="ja-JP" altLang="en-US" dirty="0" smtClean="0">
                <a:latin typeface="+mn-ea"/>
              </a:rPr>
              <a:t>、遠洋漁業の漁船の乗組員など</a:t>
            </a:r>
            <a:r>
              <a:rPr lang="ja-JP" altLang="en-US" dirty="0">
                <a:latin typeface="+mn-ea"/>
              </a:rPr>
              <a:t>、長期間にわたって航海する船で働いている場合、</a:t>
            </a:r>
            <a:r>
              <a:rPr lang="ja-JP" altLang="en-US" dirty="0"/>
              <a:t>洋上投票を行うこともできます。この場合、予め区市町村の選挙管理委員会で証明書を発行してもらい、船の上からファクシミリで投票することができます。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12</a:t>
            </a:fld>
            <a:endParaRPr kumimoji="1" lang="ja-JP" altLang="en-US"/>
          </a:p>
        </p:txBody>
      </p:sp>
    </p:spTree>
    <p:extLst>
      <p:ext uri="{BB962C8B-B14F-4D97-AF65-F5344CB8AC3E}">
        <p14:creationId xmlns:p14="http://schemas.microsoft.com/office/powerpoint/2010/main" val="290072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投票方法について説明してきました。</a:t>
            </a:r>
            <a:endParaRPr kumimoji="1" lang="en-US" altLang="ja-JP" dirty="0" smtClean="0"/>
          </a:p>
          <a:p>
            <a:pPr defTabSz="914331">
              <a:defRPr/>
            </a:pPr>
            <a:r>
              <a:rPr kumimoji="1" lang="ja-JP" altLang="en-US" dirty="0" smtClean="0"/>
              <a:t>選挙により投票方法が異なりますが、実際に投票所に行けば係の人が投票方法について説明してくれます。</a:t>
            </a:r>
            <a:endParaRPr kumimoji="1" lang="en-US" altLang="ja-JP" dirty="0" smtClean="0"/>
          </a:p>
          <a:p>
            <a:pPr defTabSz="914331">
              <a:defRPr/>
            </a:pPr>
            <a:r>
              <a:rPr kumimoji="1" lang="ja-JP" altLang="en-US" dirty="0" smtClean="0"/>
              <a:t>投票するという行動は、皆さんが想像しているほど難しいことではありません。</a:t>
            </a:r>
            <a:endParaRPr kumimoji="1" lang="en-US" altLang="ja-JP" dirty="0" smtClean="0"/>
          </a:p>
          <a:p>
            <a:pPr defTabSz="914331">
              <a:defRPr/>
            </a:pPr>
            <a:endParaRPr kumimoji="1" lang="en-US" altLang="ja-JP" dirty="0" smtClean="0"/>
          </a:p>
          <a:p>
            <a:pPr defTabSz="914331">
              <a:defRPr/>
            </a:pPr>
            <a:r>
              <a:rPr kumimoji="1" lang="ja-JP" altLang="en-US" dirty="0" smtClean="0"/>
              <a:t>大切なのは、「自分の一票を誰に託すかをよく考えて投票する」ということです。</a:t>
            </a:r>
            <a:endParaRPr kumimoji="1" lang="en-US" altLang="ja-JP" dirty="0" smtClean="0"/>
          </a:p>
          <a:p>
            <a:pPr defTabSz="914331">
              <a:defRPr/>
            </a:pPr>
            <a:endParaRPr kumimoji="1" lang="en-US" altLang="ja-JP" dirty="0" smtClean="0"/>
          </a:p>
          <a:p>
            <a:pPr defTabSz="914331">
              <a:defRPr/>
            </a:pPr>
            <a:r>
              <a:rPr kumimoji="1" lang="ja-JP" altLang="en-US" dirty="0" smtClean="0"/>
              <a:t>皆さんが選挙で投票できるようになったとき、このことを忘れないでいてください。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13</a:t>
            </a:fld>
            <a:endParaRPr kumimoji="1" lang="ja-JP" altLang="en-US"/>
          </a:p>
        </p:txBody>
      </p:sp>
    </p:spTree>
    <p:extLst>
      <p:ext uri="{BB962C8B-B14F-4D97-AF65-F5344CB8AC3E}">
        <p14:creationId xmlns:p14="http://schemas.microsoft.com/office/powerpoint/2010/main" val="23200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今日は、皆さんに、選挙がどのような流れで行われるのかを説明します。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a:t>
            </a:fld>
            <a:endParaRPr kumimoji="1" lang="ja-JP" altLang="en-US"/>
          </a:p>
        </p:txBody>
      </p:sp>
    </p:spTree>
    <p:extLst>
      <p:ext uri="{BB962C8B-B14F-4D97-AF65-F5344CB8AC3E}">
        <p14:creationId xmlns:p14="http://schemas.microsoft.com/office/powerpoint/2010/main" val="138705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まず、最初に立候補する人を受付することから選挙は始まります。</a:t>
            </a:r>
            <a:endParaRPr kumimoji="1" lang="en-US" altLang="ja-JP" dirty="0" smtClean="0"/>
          </a:p>
          <a:p>
            <a:pPr defTabSz="914331">
              <a:defRPr/>
            </a:pPr>
            <a:r>
              <a:rPr kumimoji="1" lang="ja-JP" altLang="en-US" dirty="0" smtClean="0"/>
              <a:t>立候補を受付ける日は１日だけです。</a:t>
            </a:r>
            <a:endParaRPr kumimoji="1" lang="en-US" altLang="ja-JP" dirty="0" smtClean="0"/>
          </a:p>
          <a:p>
            <a:pPr defTabSz="914331">
              <a:defRPr/>
            </a:pPr>
            <a:r>
              <a:rPr kumimoji="1" lang="ja-JP" altLang="en-US" dirty="0" smtClean="0"/>
              <a:t>立候補の受付を済ませて初めて、立候補者は選挙ポスターを貼ったり、投票してもらえるように訴えたり、選挙運動をすることができるようになります。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a:t>
            </a:fld>
            <a:endParaRPr kumimoji="1" lang="ja-JP" altLang="en-US"/>
          </a:p>
        </p:txBody>
      </p:sp>
    </p:spTree>
    <p:extLst>
      <p:ext uri="{BB962C8B-B14F-4D97-AF65-F5344CB8AC3E}">
        <p14:creationId xmlns:p14="http://schemas.microsoft.com/office/powerpoint/2010/main" val="300400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投票所入場券が住民票に記載されている住所に届きます。</a:t>
            </a:r>
            <a:endParaRPr kumimoji="1" lang="en-US" altLang="ja-JP" dirty="0" smtClean="0"/>
          </a:p>
          <a:p>
            <a:pPr defTabSz="914331">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3</a:t>
            </a:fld>
            <a:endParaRPr kumimoji="1" lang="ja-JP" altLang="en-US"/>
          </a:p>
        </p:txBody>
      </p:sp>
    </p:spTree>
    <p:extLst>
      <p:ext uri="{BB962C8B-B14F-4D97-AF65-F5344CB8AC3E}">
        <p14:creationId xmlns:p14="http://schemas.microsoft.com/office/powerpoint/2010/main" val="80830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投票に行く前には、必ず候補者についての情報を集めましょう。</a:t>
            </a:r>
            <a:endParaRPr kumimoji="1" lang="en-US" altLang="ja-JP" dirty="0" smtClean="0"/>
          </a:p>
          <a:p>
            <a:pPr defTabSz="914331">
              <a:defRPr/>
            </a:pPr>
            <a:r>
              <a:rPr kumimoji="1" lang="ja-JP" altLang="en-US" dirty="0" smtClean="0"/>
              <a:t>候補者の情報は色々なところにあります。</a:t>
            </a:r>
            <a:endParaRPr kumimoji="1" lang="en-US" altLang="ja-JP" dirty="0" smtClean="0"/>
          </a:p>
          <a:p>
            <a:pPr defTabSz="914331">
              <a:defRPr/>
            </a:pPr>
            <a:r>
              <a:rPr kumimoji="1" lang="ja-JP" altLang="en-US" dirty="0" smtClean="0"/>
              <a:t>例えば、皆さんは、候補者が演説しているのを聞いたことはありませんか？</a:t>
            </a:r>
            <a:endParaRPr kumimoji="1" lang="en-US" altLang="ja-JP" dirty="0" smtClean="0"/>
          </a:p>
          <a:p>
            <a:pPr defTabSz="914331">
              <a:defRPr/>
            </a:pPr>
            <a:r>
              <a:rPr kumimoji="1" lang="ja-JP" altLang="en-US" dirty="0" smtClean="0"/>
              <a:t>他にも、候補者の主張が載っている「選挙公報」があります。これは選挙管理委員会が各家庭に配布しているものです。</a:t>
            </a:r>
            <a:endParaRPr kumimoji="1" lang="en-US" altLang="ja-JP" dirty="0" smtClean="0"/>
          </a:p>
          <a:p>
            <a:pPr defTabSz="914331">
              <a:defRPr/>
            </a:pPr>
            <a:r>
              <a:rPr kumimoji="1" lang="ja-JP" altLang="en-US" dirty="0" smtClean="0"/>
              <a:t>また、インターネットを使えば、候補者や政党のＨＰなどを見て、候補者が何を訴えたいのか知ることができます。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4</a:t>
            </a:fld>
            <a:endParaRPr kumimoji="1" lang="ja-JP" altLang="en-US"/>
          </a:p>
        </p:txBody>
      </p:sp>
    </p:spTree>
    <p:extLst>
      <p:ext uri="{BB962C8B-B14F-4D97-AF65-F5344CB8AC3E}">
        <p14:creationId xmlns:p14="http://schemas.microsoft.com/office/powerpoint/2010/main" val="273095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投票する日が来たら、投票所入場券を持って投票所に行きます。</a:t>
            </a:r>
            <a:endParaRPr kumimoji="1" lang="en-US" altLang="ja-JP" dirty="0" smtClean="0"/>
          </a:p>
          <a:p>
            <a:pPr defTabSz="914331">
              <a:defRPr/>
            </a:pPr>
            <a:endParaRPr kumimoji="1" lang="en-US" altLang="ja-JP" dirty="0" smtClean="0"/>
          </a:p>
          <a:p>
            <a:pPr defTabSz="914331">
              <a:defRPr/>
            </a:pPr>
            <a:r>
              <a:rPr kumimoji="1" lang="ja-JP" altLang="en-US" dirty="0" smtClean="0"/>
              <a:t>投票所の多くは、学校や役所などです。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5</a:t>
            </a:fld>
            <a:endParaRPr kumimoji="1" lang="ja-JP" altLang="en-US"/>
          </a:p>
        </p:txBody>
      </p:sp>
    </p:spTree>
    <p:extLst>
      <p:ext uri="{BB962C8B-B14F-4D97-AF65-F5344CB8AC3E}">
        <p14:creationId xmlns:p14="http://schemas.microsoft.com/office/powerpoint/2010/main" val="165504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r>
              <a:rPr kumimoji="1" lang="ja-JP" altLang="en-US" dirty="0" smtClean="0"/>
              <a:t>投票所に入ったら、受付で投票所入場券を渡してください。</a:t>
            </a:r>
            <a:endParaRPr kumimoji="1" lang="en-US" altLang="ja-JP" dirty="0" smtClean="0"/>
          </a:p>
          <a:p>
            <a:r>
              <a:rPr kumimoji="1" lang="ja-JP" altLang="en-US" dirty="0" smtClean="0"/>
              <a:t>その場で投票用紙が渡されます。</a:t>
            </a:r>
            <a:endParaRPr kumimoji="1" lang="en-US" altLang="ja-JP" dirty="0" smtClean="0"/>
          </a:p>
          <a:p>
            <a:r>
              <a:rPr kumimoji="1" lang="ja-JP" altLang="en-US" dirty="0" smtClean="0"/>
              <a:t>投票所入場券がなくても、名前や住所などを聞いて本人であることが確認できれば投票することができます。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6</a:t>
            </a:fld>
            <a:endParaRPr kumimoji="1" lang="ja-JP" altLang="en-US"/>
          </a:p>
        </p:txBody>
      </p:sp>
    </p:spTree>
    <p:extLst>
      <p:ext uri="{BB962C8B-B14F-4D97-AF65-F5344CB8AC3E}">
        <p14:creationId xmlns:p14="http://schemas.microsoft.com/office/powerpoint/2010/main" val="13404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endParaRPr kumimoji="1" lang="en-US" altLang="ja-JP" dirty="0" smtClean="0"/>
          </a:p>
          <a:p>
            <a:pPr defTabSz="914331">
              <a:defRPr/>
            </a:pPr>
            <a:r>
              <a:rPr kumimoji="1" lang="ja-JP" altLang="en-US" dirty="0" smtClean="0"/>
              <a:t>投票用紙を受け取ったら、記載台で候補者の名前もしくは政党名を記入します。</a:t>
            </a:r>
            <a:endParaRPr kumimoji="1" lang="en-US" altLang="ja-JP" dirty="0" smtClean="0"/>
          </a:p>
          <a:p>
            <a:pPr defTabSz="914331">
              <a:defRPr/>
            </a:pPr>
            <a:r>
              <a:rPr kumimoji="1" lang="ja-JP" altLang="en-US" dirty="0" smtClean="0"/>
              <a:t>この時、他の人の記入内容をのぞいたり、他の人と誰に入れるか相談しないようにしてください。</a:t>
            </a:r>
            <a:endParaRPr kumimoji="1" lang="en-US" altLang="ja-JP" dirty="0" smtClean="0"/>
          </a:p>
          <a:p>
            <a:pPr defTabSz="914331">
              <a:defRPr/>
            </a:pPr>
            <a:r>
              <a:rPr kumimoji="1" lang="ja-JP" altLang="en-US" dirty="0" smtClean="0"/>
              <a:t>また、投票用紙に名前以外を記入すると無効になることがありますので注意してください。</a:t>
            </a:r>
            <a:endParaRPr kumimoji="1" lang="en-US" altLang="ja-JP" dirty="0" smtClean="0"/>
          </a:p>
          <a:p>
            <a:pPr defTabSz="914331">
              <a:defRPr/>
            </a:pPr>
            <a:endParaRPr kumimoji="1" lang="en-US" altLang="ja-JP" dirty="0" smtClean="0"/>
          </a:p>
          <a:p>
            <a:pPr defTabSz="914331">
              <a:defRPr/>
            </a:pPr>
            <a:r>
              <a:rPr kumimoji="1" lang="ja-JP" altLang="en-US" dirty="0" smtClean="0"/>
              <a:t>投票用紙の書き方は、衆議院議員選挙と参議院議員選挙、それ以外の選挙で異なります。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7</a:t>
            </a:fld>
            <a:endParaRPr kumimoji="1" lang="ja-JP" altLang="en-US"/>
          </a:p>
        </p:txBody>
      </p:sp>
    </p:spTree>
    <p:extLst>
      <p:ext uri="{BB962C8B-B14F-4D97-AF65-F5344CB8AC3E}">
        <p14:creationId xmlns:p14="http://schemas.microsoft.com/office/powerpoint/2010/main" val="151520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t>＜出前授業説明用コメント＞</a:t>
            </a:r>
          </a:p>
          <a:p>
            <a:pPr defTabSz="914331">
              <a:defRPr/>
            </a:pPr>
            <a:r>
              <a:rPr kumimoji="1" lang="ja-JP" altLang="en-US" dirty="0" smtClean="0"/>
              <a:t>まずは衆議院議員選挙です。</a:t>
            </a:r>
            <a:endParaRPr kumimoji="1" lang="en-US" altLang="ja-JP" dirty="0" smtClean="0"/>
          </a:p>
          <a:p>
            <a:pPr defTabSz="914331">
              <a:defRPr/>
            </a:pPr>
            <a:r>
              <a:rPr kumimoji="1" lang="ja-JP" altLang="en-US" dirty="0" smtClean="0"/>
              <a:t>各選挙区から当選人１名を選ぶ小選挙区と、政党に投票し各党の獲得票数に応じて当選人が決まる比例代表があります。</a:t>
            </a:r>
            <a:endParaRPr kumimoji="1" lang="en-US" altLang="ja-JP" dirty="0" smtClean="0"/>
          </a:p>
          <a:p>
            <a:pPr defTabSz="914331">
              <a:defRPr/>
            </a:pPr>
            <a:r>
              <a:rPr kumimoji="1" lang="ja-JP" altLang="en-US" dirty="0" smtClean="0"/>
              <a:t>小選挙区の投票用紙では候補者名を、比例代表の投票用紙では政党名を記入します。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8</a:t>
            </a:fld>
            <a:endParaRPr kumimoji="1" lang="ja-JP" altLang="en-US"/>
          </a:p>
        </p:txBody>
      </p:sp>
    </p:spTree>
    <p:extLst>
      <p:ext uri="{BB962C8B-B14F-4D97-AF65-F5344CB8AC3E}">
        <p14:creationId xmlns:p14="http://schemas.microsoft.com/office/powerpoint/2010/main" val="978744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モデル1">
    <p:spTree>
      <p:nvGrpSpPr>
        <p:cNvPr id="1" name=""/>
        <p:cNvGrpSpPr/>
        <p:nvPr/>
      </p:nvGrpSpPr>
      <p:grpSpPr>
        <a:xfrm>
          <a:off x="0" y="0"/>
          <a:ext cx="0" cy="0"/>
          <a:chOff x="0" y="0"/>
          <a:chExt cx="0" cy="0"/>
        </a:xfrm>
      </p:grpSpPr>
      <p:sp>
        <p:nvSpPr>
          <p:cNvPr id="5" name="正方形/長方形 4"/>
          <p:cNvSpPr/>
          <p:nvPr userDrawn="1"/>
        </p:nvSpPr>
        <p:spPr bwMode="gray">
          <a:xfrm rot="10800000">
            <a:off x="162000" y="171000"/>
            <a:ext cx="2124000" cy="6516000"/>
          </a:xfrm>
          <a:prstGeom prst="rect">
            <a:avLst/>
          </a:prstGeom>
          <a:gradFill>
            <a:gsLst>
              <a:gs pos="0">
                <a:schemeClr val="accent5">
                  <a:lumMod val="20000"/>
                  <a:lumOff val="80000"/>
                </a:schemeClr>
              </a:gs>
              <a:gs pos="40000">
                <a:schemeClr val="accent5">
                  <a:lumMod val="40000"/>
                  <a:lumOff val="60000"/>
                </a:schemeClr>
              </a:gs>
              <a:gs pos="100000">
                <a:srgbClr val="00B0F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rot="10800000">
            <a:off x="2285999" y="171000"/>
            <a:ext cx="2286000" cy="6516000"/>
          </a:xfrm>
          <a:prstGeom prst="rect">
            <a:avLst/>
          </a:prstGeom>
          <a:gradFill>
            <a:gsLst>
              <a:gs pos="0">
                <a:schemeClr val="accent3">
                  <a:lumMod val="20000"/>
                  <a:lumOff val="80000"/>
                </a:schemeClr>
              </a:gs>
              <a:gs pos="40000">
                <a:schemeClr val="accent3">
                  <a:lumMod val="40000"/>
                  <a:lumOff val="60000"/>
                </a:schemeClr>
              </a:gs>
              <a:gs pos="100000">
                <a:srgbClr val="92D05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bwMode="gray">
          <a:xfrm rot="10800000">
            <a:off x="4571998" y="171000"/>
            <a:ext cx="2286000" cy="6516000"/>
          </a:xfrm>
          <a:prstGeom prst="rect">
            <a:avLst/>
          </a:prstGeom>
          <a:gradFill>
            <a:gsLst>
              <a:gs pos="0">
                <a:schemeClr val="accent6">
                  <a:lumMod val="20000"/>
                  <a:lumOff val="80000"/>
                </a:schemeClr>
              </a:gs>
              <a:gs pos="40000">
                <a:schemeClr val="accent6">
                  <a:lumMod val="40000"/>
                  <a:lumOff val="60000"/>
                </a:schemeClr>
              </a:gs>
              <a:gs pos="100000">
                <a:schemeClr val="accent6"/>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pic>
        <p:nvPicPr>
          <p:cNvPr id="11"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0081" r="39085"/>
          <a:stretch/>
        </p:blipFill>
        <p:spPr bwMode="gray">
          <a:xfrm>
            <a:off x="6857996" y="171000"/>
            <a:ext cx="2124004" cy="651600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userDrawn="1"/>
        </p:nvSpPr>
        <p:spPr bwMode="gray">
          <a:xfrm>
            <a:off x="162000" y="171000"/>
            <a:ext cx="8820000" cy="6516000"/>
          </a:xfrm>
          <a:prstGeom prst="rect">
            <a:avLst/>
          </a:prstGeom>
          <a:solidFill>
            <a:schemeClr val="bg1">
              <a:alpha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49279063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125171984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99921029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11576972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12785974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140225953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81740817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39669490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モデル1">
    <p:spTree>
      <p:nvGrpSpPr>
        <p:cNvPr id="1" name=""/>
        <p:cNvGrpSpPr/>
        <p:nvPr/>
      </p:nvGrpSpPr>
      <p:grpSpPr>
        <a:xfrm>
          <a:off x="0" y="0"/>
          <a:ext cx="0" cy="0"/>
          <a:chOff x="0" y="0"/>
          <a:chExt cx="0" cy="0"/>
        </a:xfrm>
      </p:grpSpPr>
      <p:sp>
        <p:nvSpPr>
          <p:cNvPr id="7" name="正方形/長方形 6"/>
          <p:cNvSpPr/>
          <p:nvPr userDrawn="1"/>
        </p:nvSpPr>
        <p:spPr bwMode="gray">
          <a:xfrm rot="10800000">
            <a:off x="0" y="-1"/>
            <a:ext cx="9144000" cy="6858000"/>
          </a:xfrm>
          <a:prstGeom prst="rect">
            <a:avLst/>
          </a:prstGeom>
          <a:gradFill>
            <a:gsLst>
              <a:gs pos="0">
                <a:schemeClr val="accent5">
                  <a:lumMod val="20000"/>
                  <a:lumOff val="80000"/>
                </a:schemeClr>
              </a:gs>
              <a:gs pos="40000">
                <a:schemeClr val="accent5">
                  <a:lumMod val="40000"/>
                  <a:lumOff val="60000"/>
                </a:schemeClr>
              </a:gs>
              <a:gs pos="100000">
                <a:srgbClr val="00B0F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12975090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モデル2">
    <p:spTree>
      <p:nvGrpSpPr>
        <p:cNvPr id="1" name=""/>
        <p:cNvGrpSpPr/>
        <p:nvPr/>
      </p:nvGrpSpPr>
      <p:grpSpPr>
        <a:xfrm>
          <a:off x="0" y="0"/>
          <a:ext cx="0" cy="0"/>
          <a:chOff x="0" y="0"/>
          <a:chExt cx="0" cy="0"/>
        </a:xfrm>
      </p:grpSpPr>
      <p:sp>
        <p:nvSpPr>
          <p:cNvPr id="2" name="正方形/長方形 1"/>
          <p:cNvSpPr/>
          <p:nvPr userDrawn="1"/>
        </p:nvSpPr>
        <p:spPr bwMode="gray">
          <a:xfrm rot="10800000">
            <a:off x="0" y="0"/>
            <a:ext cx="9144000" cy="6858000"/>
          </a:xfrm>
          <a:prstGeom prst="rect">
            <a:avLst/>
          </a:prstGeom>
          <a:gradFill>
            <a:gsLst>
              <a:gs pos="0">
                <a:schemeClr val="accent3">
                  <a:lumMod val="20000"/>
                  <a:lumOff val="80000"/>
                </a:schemeClr>
              </a:gs>
              <a:gs pos="40000">
                <a:schemeClr val="accent3">
                  <a:lumMod val="40000"/>
                  <a:lumOff val="60000"/>
                </a:schemeClr>
              </a:gs>
              <a:gs pos="100000">
                <a:srgbClr val="92D05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293249360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モデル3">
    <p:spTree>
      <p:nvGrpSpPr>
        <p:cNvPr id="1" name=""/>
        <p:cNvGrpSpPr/>
        <p:nvPr/>
      </p:nvGrpSpPr>
      <p:grpSpPr>
        <a:xfrm>
          <a:off x="0" y="0"/>
          <a:ext cx="0" cy="0"/>
          <a:chOff x="0" y="0"/>
          <a:chExt cx="0" cy="0"/>
        </a:xfrm>
      </p:grpSpPr>
      <p:sp>
        <p:nvSpPr>
          <p:cNvPr id="2" name="正方形/長方形 1"/>
          <p:cNvSpPr/>
          <p:nvPr userDrawn="1"/>
        </p:nvSpPr>
        <p:spPr bwMode="gray">
          <a:xfrm rot="10800000">
            <a:off x="0" y="0"/>
            <a:ext cx="9144000" cy="6858000"/>
          </a:xfrm>
          <a:prstGeom prst="rect">
            <a:avLst/>
          </a:prstGeom>
          <a:gradFill>
            <a:gsLst>
              <a:gs pos="0">
                <a:schemeClr val="accent6">
                  <a:lumMod val="20000"/>
                  <a:lumOff val="80000"/>
                </a:schemeClr>
              </a:gs>
              <a:gs pos="40000">
                <a:schemeClr val="accent6">
                  <a:lumMod val="40000"/>
                  <a:lumOff val="60000"/>
                </a:schemeClr>
              </a:gs>
              <a:gs pos="100000">
                <a:schemeClr val="accent6"/>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8239731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146027760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
        <p:nvSpPr>
          <p:cNvPr id="2" name="正方形/長方形 1"/>
          <p:cNvSpPr/>
          <p:nvPr userDrawn="1"/>
        </p:nvSpPr>
        <p:spPr bwMode="gray">
          <a:xfrm>
            <a:off x="323528" y="594000"/>
            <a:ext cx="4140000"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a:off x="413528" y="710704"/>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bwMode="gray">
          <a:xfrm>
            <a:off x="481399" y="782704"/>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6">
                  <a:lumMod val="75000"/>
                </a:schemeClr>
              </a:solidFill>
              <a:latin typeface="+mj-ea"/>
              <a:ea typeface="+mj-ea"/>
            </a:endParaRPr>
          </a:p>
        </p:txBody>
      </p:sp>
      <p:sp>
        <p:nvSpPr>
          <p:cNvPr id="4" name="角丸四角形 3"/>
          <p:cNvSpPr/>
          <p:nvPr userDrawn="1"/>
        </p:nvSpPr>
        <p:spPr bwMode="gray">
          <a:xfrm>
            <a:off x="4625056" y="594000"/>
            <a:ext cx="4195416"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522537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8031831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340715535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49274659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472702001"/>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0" r:id="rId3"/>
    <p:sldLayoutId id="2147483661" r:id="rId4"/>
    <p:sldLayoutId id="2147483662" r:id="rId5"/>
    <p:sldLayoutId id="2147483663"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bwMode="gray"/>
        <p:txBody>
          <a:bodyPr/>
          <a:lstStyle/>
          <a:p>
            <a:fld id="{2CBDC335-1703-4FE2-A439-FA110269A54C}" type="slidenum">
              <a:rPr lang="ja-JP" altLang="en-US" smtClean="0"/>
              <a:pPr/>
              <a:t>0</a:t>
            </a:fld>
            <a:endParaRPr lang="ja-JP" altLang="en-US"/>
          </a:p>
        </p:txBody>
      </p:sp>
      <p:sp>
        <p:nvSpPr>
          <p:cNvPr id="6" name="角丸四角形 5"/>
          <p:cNvSpPr/>
          <p:nvPr/>
        </p:nvSpPr>
        <p:spPr bwMode="gray">
          <a:xfrm>
            <a:off x="252000" y="303583"/>
            <a:ext cx="8640000" cy="900000"/>
          </a:xfrm>
          <a:prstGeom prst="roundRect">
            <a:avLst>
              <a:gd name="adj" fmla="val 12433"/>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bwMode="gray">
          <a:xfrm>
            <a:off x="342000" y="393583"/>
            <a:ext cx="2880000" cy="72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資料</a:t>
            </a:r>
            <a:r>
              <a:rPr kumimoji="1" lang="ja-JP" altLang="en-US" sz="3200" smtClean="0">
                <a:solidFill>
                  <a:schemeClr val="bg1"/>
                </a:solidFill>
                <a:latin typeface="HGP創英角ｺﾞｼｯｸUB" panose="020B0900000000000000" pitchFamily="50" charset="-128"/>
                <a:ea typeface="HGP創英角ｺﾞｼｯｸUB" panose="020B0900000000000000" pitchFamily="50" charset="-128"/>
              </a:rPr>
              <a:t>モデル ２</a:t>
            </a:r>
            <a:endParaRPr kumimoji="1" lang="en-US" altLang="ja-JP" sz="32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bwMode="gray">
          <a:xfrm>
            <a:off x="3240624" y="375583"/>
            <a:ext cx="5651376" cy="756000"/>
          </a:xfrm>
          <a:prstGeom prst="rect">
            <a:avLst/>
          </a:prstGeom>
          <a:noFill/>
        </p:spPr>
        <p:txBody>
          <a:bodyPr wrap="none" lIns="108000" tIns="36000" rIns="108000" bIns="108000" rtlCol="0" anchor="ctr" anchorCtr="0">
            <a:noAutofit/>
          </a:bodyPr>
          <a:lstStyle/>
          <a:p>
            <a:pPr algn="ctr"/>
            <a:r>
              <a:rPr lang="ja-JP" altLang="en-US" sz="36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endParaRPr kumimoji="1" lang="en-US" altLang="ja-JP" sz="36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bwMode="gray">
          <a:xfrm>
            <a:off x="2267544" y="1624630"/>
            <a:ext cx="6624456" cy="1384995"/>
          </a:xfrm>
          <a:prstGeom prst="rect">
            <a:avLst/>
          </a:prstGeom>
        </p:spPr>
        <p:txBody>
          <a:bodyPr wrap="square">
            <a:spAutoFit/>
          </a:bodyPr>
          <a:lstStyle/>
          <a:p>
            <a:pPr>
              <a:lnSpc>
                <a:spcPct val="150000"/>
              </a:lnSpc>
            </a:pPr>
            <a:r>
              <a:rPr lang="en-US" altLang="ja-JP" dirty="0" smtClean="0"/>
              <a:t>18</a:t>
            </a:r>
            <a:r>
              <a:rPr lang="ja-JP" altLang="en-US" dirty="0" smtClean="0"/>
              <a:t>歳から投票することを</a:t>
            </a:r>
            <a:r>
              <a:rPr lang="ja-JP" altLang="en-US" dirty="0"/>
              <a:t>踏まえ、選挙のはじまりから</a:t>
            </a:r>
            <a:endParaRPr lang="en-US" altLang="ja-JP" dirty="0" smtClean="0"/>
          </a:p>
          <a:p>
            <a:pPr>
              <a:lnSpc>
                <a:spcPct val="150000"/>
              </a:lnSpc>
            </a:pPr>
            <a:r>
              <a:rPr lang="ja-JP" altLang="en-US" dirty="0" smtClean="0"/>
              <a:t>投票するまでの一連の流れを説明する。</a:t>
            </a:r>
            <a:endParaRPr lang="en-US" altLang="ja-JP" dirty="0" smtClean="0"/>
          </a:p>
          <a:p>
            <a:pPr>
              <a:lnSpc>
                <a:spcPct val="150000"/>
              </a:lnSpc>
            </a:pPr>
            <a:r>
              <a:rPr lang="ja-JP" altLang="en-US" dirty="0" smtClean="0"/>
              <a:t>また、投票制度についても説明する。</a:t>
            </a:r>
            <a:endParaRPr lang="ja-JP" altLang="en-US" dirty="0"/>
          </a:p>
        </p:txBody>
      </p:sp>
      <p:sp>
        <p:nvSpPr>
          <p:cNvPr id="10" name="正方形/長方形 9"/>
          <p:cNvSpPr/>
          <p:nvPr/>
        </p:nvSpPr>
        <p:spPr bwMode="gray">
          <a:xfrm>
            <a:off x="2267544" y="3438017"/>
            <a:ext cx="6624456" cy="1338828"/>
          </a:xfrm>
          <a:prstGeom prst="rect">
            <a:avLst/>
          </a:prstGeom>
        </p:spPr>
        <p:txBody>
          <a:bodyPr wrap="square">
            <a:spAutoFit/>
          </a:bodyPr>
          <a:lstStyle/>
          <a:p>
            <a:pPr>
              <a:lnSpc>
                <a:spcPct val="150000"/>
              </a:lnSpc>
            </a:pPr>
            <a:r>
              <a:rPr lang="ja-JP" altLang="en-US" dirty="0"/>
              <a:t>投票するまでの一連の流れを６つに</a:t>
            </a:r>
            <a:r>
              <a:rPr lang="ja-JP" altLang="en-US" dirty="0" smtClean="0"/>
              <a:t>分けています。</a:t>
            </a:r>
            <a:endParaRPr lang="en-US" altLang="ja-JP" dirty="0" smtClean="0"/>
          </a:p>
          <a:p>
            <a:pPr>
              <a:lnSpc>
                <a:spcPct val="150000"/>
              </a:lnSpc>
            </a:pPr>
            <a:r>
              <a:rPr lang="ja-JP" altLang="en-US" dirty="0"/>
              <a:t>また、投票する視点で選挙を分類</a:t>
            </a:r>
            <a:r>
              <a:rPr lang="ja-JP" altLang="en-US" dirty="0" smtClean="0"/>
              <a:t>しました。</a:t>
            </a:r>
            <a:endParaRPr lang="ja-JP" altLang="en-US" dirty="0"/>
          </a:p>
          <a:p>
            <a:pPr>
              <a:lnSpc>
                <a:spcPct val="150000"/>
              </a:lnSpc>
            </a:pPr>
            <a:r>
              <a:rPr lang="ja-JP" altLang="en-US" dirty="0"/>
              <a:t>投票制度については、期日前投票制度を中心に</a:t>
            </a:r>
            <a:r>
              <a:rPr lang="ja-JP" altLang="en-US" dirty="0" smtClean="0"/>
              <a:t>説明します。</a:t>
            </a:r>
            <a:endParaRPr lang="ja-JP" altLang="en-US" dirty="0"/>
          </a:p>
        </p:txBody>
      </p:sp>
      <p:sp>
        <p:nvSpPr>
          <p:cNvPr id="11" name="正方形/長方形 10"/>
          <p:cNvSpPr/>
          <p:nvPr/>
        </p:nvSpPr>
        <p:spPr bwMode="gray">
          <a:xfrm>
            <a:off x="467544" y="1654685"/>
            <a:ext cx="1620000" cy="126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gray">
          <a:xfrm>
            <a:off x="521460" y="1708685"/>
            <a:ext cx="1512168" cy="1152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accent6">
                    <a:lumMod val="75000"/>
                  </a:schemeClr>
                </a:solidFill>
                <a:latin typeface="+mj-ea"/>
                <a:ea typeface="+mj-ea"/>
              </a:rPr>
              <a:t>コンセプト</a:t>
            </a:r>
            <a:endParaRPr kumimoji="1" lang="ja-JP" altLang="en-US" sz="1600" dirty="0">
              <a:solidFill>
                <a:schemeClr val="accent6">
                  <a:lumMod val="75000"/>
                </a:schemeClr>
              </a:solidFill>
              <a:latin typeface="+mj-ea"/>
              <a:ea typeface="+mj-ea"/>
            </a:endParaRPr>
          </a:p>
        </p:txBody>
      </p:sp>
      <p:sp>
        <p:nvSpPr>
          <p:cNvPr id="13" name="正方形/長方形 12"/>
          <p:cNvSpPr/>
          <p:nvPr/>
        </p:nvSpPr>
        <p:spPr bwMode="gray">
          <a:xfrm>
            <a:off x="467544" y="3499481"/>
            <a:ext cx="1620000" cy="126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bwMode="gray">
          <a:xfrm>
            <a:off x="521460" y="3553481"/>
            <a:ext cx="1512168" cy="1152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accent6">
                    <a:lumMod val="75000"/>
                  </a:schemeClr>
                </a:solidFill>
                <a:latin typeface="+mj-ea"/>
                <a:ea typeface="+mj-ea"/>
              </a:rPr>
              <a:t>概要</a:t>
            </a:r>
            <a:endParaRPr kumimoji="1" lang="ja-JP" altLang="en-US" sz="1600" dirty="0">
              <a:solidFill>
                <a:schemeClr val="accent6">
                  <a:lumMod val="75000"/>
                </a:schemeClr>
              </a:solidFill>
              <a:latin typeface="+mj-ea"/>
              <a:ea typeface="+mj-ea"/>
            </a:endParaRPr>
          </a:p>
        </p:txBody>
      </p:sp>
    </p:spTree>
    <p:extLst>
      <p:ext uri="{BB962C8B-B14F-4D97-AF65-F5344CB8AC3E}">
        <p14:creationId xmlns:p14="http://schemas.microsoft.com/office/powerpoint/2010/main" val="326245288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9</a:t>
            </a:fld>
            <a:endParaRPr lang="ja-JP" altLang="en-US"/>
          </a:p>
        </p:txBody>
      </p:sp>
      <p:sp>
        <p:nvSpPr>
          <p:cNvPr id="3" name="正方形/長方形 2"/>
          <p:cNvSpPr/>
          <p:nvPr/>
        </p:nvSpPr>
        <p:spPr>
          <a:xfrm>
            <a:off x="5418513" y="352917"/>
            <a:ext cx="3185487" cy="369332"/>
          </a:xfrm>
          <a:prstGeom prst="rect">
            <a:avLst/>
          </a:prstGeom>
          <a:ln>
            <a:solidFill>
              <a:schemeClr val="tx1"/>
            </a:solidFill>
          </a:ln>
        </p:spPr>
        <p:txBody>
          <a:bodyPr wrap="none" anchor="ctr" anchorCtr="0">
            <a:noAutofit/>
          </a:bodyPr>
          <a:lstStyle/>
          <a:p>
            <a:pPr algn="ctr"/>
            <a:r>
              <a:rPr lang="ja-JP" altLang="en-US" dirty="0"/>
              <a:t>選挙</a:t>
            </a:r>
            <a:r>
              <a:rPr lang="ja-JP" altLang="en-US" dirty="0" smtClean="0"/>
              <a:t>の</a:t>
            </a:r>
            <a:r>
              <a:rPr lang="ja-JP" altLang="en-US" dirty="0"/>
              <a:t>種類</a:t>
            </a:r>
            <a:r>
              <a:rPr lang="ja-JP" altLang="en-US" dirty="0" smtClean="0"/>
              <a:t>②参議院</a:t>
            </a:r>
            <a:r>
              <a:rPr lang="ja-JP" altLang="en-US" dirty="0"/>
              <a:t>議員</a:t>
            </a:r>
            <a:r>
              <a:rPr lang="ja-JP" altLang="en-US" dirty="0" smtClean="0"/>
              <a:t>選挙</a:t>
            </a:r>
            <a:endParaRPr lang="en-US" altLang="ja-JP" dirty="0"/>
          </a:p>
        </p:txBody>
      </p:sp>
      <p:sp>
        <p:nvSpPr>
          <p:cNvPr id="4" name="角丸四角形 3"/>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９</a:t>
            </a:r>
            <a:endParaRPr lang="en-US" altLang="ja-JP" dirty="0" smtClean="0">
              <a:solidFill>
                <a:schemeClr val="accent6">
                  <a:lumMod val="50000"/>
                </a:schemeClr>
              </a:solidFill>
              <a:latin typeface="+mj-ea"/>
              <a:ea typeface="+mj-ea"/>
            </a:endParaRPr>
          </a:p>
        </p:txBody>
      </p:sp>
      <p:sp>
        <p:nvSpPr>
          <p:cNvPr id="11" name="正方形/長方形 10"/>
          <p:cNvSpPr/>
          <p:nvPr/>
        </p:nvSpPr>
        <p:spPr>
          <a:xfrm>
            <a:off x="323528" y="1223048"/>
            <a:ext cx="3456384" cy="2421976"/>
          </a:xfrm>
          <a:prstGeom prst="rect">
            <a:avLst/>
          </a:prstGeom>
          <a:solidFill>
            <a:srgbClr val="FFD757"/>
          </a:solidFill>
          <a:ln w="50800">
            <a:solidFill>
              <a:srgbClr val="EA7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１回の選挙で</a:t>
            </a:r>
            <a:r>
              <a:rPr lang="ja-JP" altLang="en-US" sz="2800" b="1" dirty="0">
                <a:solidFill>
                  <a:srgbClr val="FF0000"/>
                </a:solidFill>
              </a:rPr>
              <a:t>東京都</a:t>
            </a:r>
            <a:r>
              <a:rPr lang="ja-JP" altLang="en-US" sz="2000" b="1" dirty="0">
                <a:solidFill>
                  <a:schemeClr val="tx1"/>
                </a:solidFill>
              </a:rPr>
              <a:t>から</a:t>
            </a:r>
            <a:endParaRPr lang="en-US" altLang="ja-JP" sz="2000" b="1" dirty="0">
              <a:solidFill>
                <a:schemeClr val="tx1"/>
              </a:solidFill>
            </a:endParaRPr>
          </a:p>
          <a:p>
            <a:pPr algn="ctr"/>
            <a:r>
              <a:rPr lang="ja-JP" altLang="en-US" sz="2000" b="1" dirty="0">
                <a:solidFill>
                  <a:schemeClr val="tx1"/>
                </a:solidFill>
              </a:rPr>
              <a:t>選ばれる議員の数は</a:t>
            </a:r>
            <a:r>
              <a:rPr lang="en-US" altLang="ja-JP" sz="2000" b="1" dirty="0">
                <a:solidFill>
                  <a:schemeClr val="tx1"/>
                </a:solidFill>
              </a:rPr>
              <a:t>…</a:t>
            </a:r>
          </a:p>
          <a:p>
            <a:pPr algn="ctr"/>
            <a:endParaRPr lang="en-US" altLang="ja-JP" sz="1400" b="1" dirty="0">
              <a:solidFill>
                <a:schemeClr val="tx1"/>
              </a:solidFill>
            </a:endParaRPr>
          </a:p>
          <a:p>
            <a:pPr algn="ctr"/>
            <a:r>
              <a:rPr lang="ja-JP" altLang="en-US" sz="2400" b="1" dirty="0">
                <a:solidFill>
                  <a:schemeClr val="tx1"/>
                </a:solidFill>
              </a:rPr>
              <a:t>選挙</a:t>
            </a:r>
            <a:r>
              <a:rPr lang="ja-JP" altLang="en-US" sz="2400" b="1" dirty="0" smtClean="0">
                <a:solidFill>
                  <a:schemeClr val="tx1"/>
                </a:solidFill>
              </a:rPr>
              <a:t>区</a:t>
            </a:r>
            <a:r>
              <a:rPr lang="en-US" altLang="ja-JP" sz="2400" b="1" dirty="0" smtClean="0">
                <a:solidFill>
                  <a:schemeClr val="tx1"/>
                </a:solidFill>
              </a:rPr>
              <a:t>6</a:t>
            </a:r>
            <a:r>
              <a:rPr lang="ja-JP" altLang="en-US" sz="2400" b="1" dirty="0" smtClean="0">
                <a:solidFill>
                  <a:schemeClr val="tx1"/>
                </a:solidFill>
              </a:rPr>
              <a:t>名</a:t>
            </a:r>
            <a:endParaRPr lang="en-US" altLang="ja-JP" sz="2400" b="1" dirty="0">
              <a:solidFill>
                <a:schemeClr val="tx1"/>
              </a:solidFill>
            </a:endParaRPr>
          </a:p>
          <a:p>
            <a:pPr algn="ctr"/>
            <a:r>
              <a:rPr lang="ja-JP" altLang="en-US" sz="1600" dirty="0">
                <a:solidFill>
                  <a:schemeClr val="tx1"/>
                </a:solidFill>
              </a:rPr>
              <a:t>（全国</a:t>
            </a:r>
            <a:r>
              <a:rPr lang="ja-JP" altLang="en-US" sz="1600" dirty="0" smtClean="0">
                <a:solidFill>
                  <a:schemeClr val="tx1"/>
                </a:solidFill>
              </a:rPr>
              <a:t>で７４名</a:t>
            </a:r>
            <a:r>
              <a:rPr lang="ja-JP" altLang="en-US" sz="1600" dirty="0">
                <a:solidFill>
                  <a:schemeClr val="tx1"/>
                </a:solidFill>
              </a:rPr>
              <a:t>）</a:t>
            </a:r>
            <a:endParaRPr lang="en-US" altLang="ja-JP" sz="2400" b="1" dirty="0">
              <a:solidFill>
                <a:schemeClr val="tx1"/>
              </a:solidFill>
            </a:endParaRPr>
          </a:p>
          <a:p>
            <a:pPr algn="ctr"/>
            <a:r>
              <a:rPr lang="ja-JP" altLang="en-US" sz="2000" dirty="0">
                <a:solidFill>
                  <a:schemeClr val="tx1"/>
                </a:solidFill>
              </a:rPr>
              <a:t>比例代表は全国</a:t>
            </a:r>
            <a:r>
              <a:rPr lang="ja-JP" altLang="en-US" sz="2000" dirty="0" smtClean="0">
                <a:solidFill>
                  <a:schemeClr val="tx1"/>
                </a:solidFill>
              </a:rPr>
              <a:t>で５</a:t>
            </a:r>
            <a:r>
              <a:rPr lang="ja-JP" altLang="en-US" sz="2000" dirty="0">
                <a:solidFill>
                  <a:schemeClr val="tx1"/>
                </a:solidFill>
              </a:rPr>
              <a:t>０</a:t>
            </a:r>
            <a:r>
              <a:rPr lang="ja-JP" altLang="en-US" sz="2000" dirty="0" smtClean="0">
                <a:solidFill>
                  <a:schemeClr val="tx1"/>
                </a:solidFill>
              </a:rPr>
              <a:t>名</a:t>
            </a:r>
            <a:endParaRPr lang="en-US" altLang="ja-JP" sz="2000" dirty="0" smtClean="0">
              <a:solidFill>
                <a:schemeClr val="tx1"/>
              </a:solidFill>
            </a:endParaRPr>
          </a:p>
        </p:txBody>
      </p:sp>
      <p:sp>
        <p:nvSpPr>
          <p:cNvPr id="19" name="メモ 18"/>
          <p:cNvSpPr/>
          <p:nvPr/>
        </p:nvSpPr>
        <p:spPr>
          <a:xfrm>
            <a:off x="5589065" y="5019873"/>
            <a:ext cx="1561143" cy="8640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候補者名</a:t>
            </a:r>
            <a:r>
              <a:rPr lang="ja-JP" altLang="en-US" dirty="0" smtClean="0">
                <a:solidFill>
                  <a:schemeClr val="tx1"/>
                </a:solidFill>
              </a:rPr>
              <a:t>を</a:t>
            </a:r>
            <a:endParaRPr lang="en-US" altLang="ja-JP" dirty="0" smtClean="0">
              <a:solidFill>
                <a:schemeClr val="tx1"/>
              </a:solidFill>
            </a:endParaRPr>
          </a:p>
          <a:p>
            <a:pPr algn="ctr"/>
            <a:r>
              <a:rPr lang="ja-JP" altLang="en-US" dirty="0">
                <a:solidFill>
                  <a:schemeClr val="tx1"/>
                </a:solidFill>
              </a:rPr>
              <a:t>記入します</a:t>
            </a:r>
            <a:endParaRPr kumimoji="1" lang="ja-JP" altLang="en-US" dirty="0">
              <a:solidFill>
                <a:schemeClr val="tx1"/>
              </a:solidFill>
            </a:endParaRPr>
          </a:p>
        </p:txBody>
      </p:sp>
      <p:sp>
        <p:nvSpPr>
          <p:cNvPr id="20" name="メモ 19"/>
          <p:cNvSpPr/>
          <p:nvPr/>
        </p:nvSpPr>
        <p:spPr>
          <a:xfrm>
            <a:off x="7282363" y="5019872"/>
            <a:ext cx="1561143" cy="1433463"/>
          </a:xfrm>
          <a:prstGeom prst="foldedCorner">
            <a:avLst>
              <a:gd name="adj" fmla="val 100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候補者名</a:t>
            </a:r>
            <a:endParaRPr lang="en-US" altLang="ja-JP" sz="2000" b="1" dirty="0" smtClean="0">
              <a:solidFill>
                <a:schemeClr val="tx1"/>
              </a:solidFill>
            </a:endParaRPr>
          </a:p>
          <a:p>
            <a:pPr algn="ctr"/>
            <a:r>
              <a:rPr lang="ja-JP" altLang="en-US" dirty="0" smtClean="0">
                <a:solidFill>
                  <a:schemeClr val="tx1"/>
                </a:solidFill>
              </a:rPr>
              <a:t>もしくは</a:t>
            </a:r>
            <a:endParaRPr lang="en-US" altLang="ja-JP" dirty="0" smtClean="0">
              <a:solidFill>
                <a:schemeClr val="tx1"/>
              </a:solidFill>
            </a:endParaRPr>
          </a:p>
          <a:p>
            <a:pPr algn="ctr"/>
            <a:r>
              <a:rPr lang="ja-JP" altLang="en-US" sz="2000" b="1" dirty="0" smtClean="0">
                <a:solidFill>
                  <a:schemeClr val="tx1"/>
                </a:solidFill>
              </a:rPr>
              <a:t>政党名</a:t>
            </a:r>
            <a:r>
              <a:rPr lang="ja-JP" altLang="en-US" sz="2000" dirty="0">
                <a:solidFill>
                  <a:schemeClr val="tx1"/>
                </a:solidFill>
              </a:rPr>
              <a:t>を</a:t>
            </a:r>
            <a:endParaRPr lang="en-US" altLang="ja-JP" sz="2000" dirty="0" smtClean="0">
              <a:solidFill>
                <a:schemeClr val="tx1"/>
              </a:solidFill>
            </a:endParaRPr>
          </a:p>
          <a:p>
            <a:pPr algn="ctr"/>
            <a:r>
              <a:rPr kumimoji="1" lang="ja-JP" altLang="en-US" dirty="0" smtClean="0">
                <a:solidFill>
                  <a:schemeClr val="tx1"/>
                </a:solidFill>
              </a:rPr>
              <a:t>記入します</a:t>
            </a:r>
            <a:endParaRPr kumimoji="1" lang="ja-JP" altLang="en-US" dirty="0">
              <a:solidFill>
                <a:schemeClr val="tx1"/>
              </a:solidFill>
            </a:endParaRPr>
          </a:p>
        </p:txBody>
      </p:sp>
      <p:sp>
        <p:nvSpPr>
          <p:cNvPr id="21" name="テキスト ボックス 20"/>
          <p:cNvSpPr txBox="1"/>
          <p:nvPr/>
        </p:nvSpPr>
        <p:spPr bwMode="gray">
          <a:xfrm>
            <a:off x="5886656" y="980728"/>
            <a:ext cx="2930821" cy="1200329"/>
          </a:xfrm>
          <a:prstGeom prst="rect">
            <a:avLst/>
          </a:prstGeom>
          <a:solidFill>
            <a:schemeClr val="bg1">
              <a:alpha val="20000"/>
            </a:schemeClr>
          </a:solidFill>
          <a:ln w="12700" cmpd="dbl">
            <a:solidFill>
              <a:schemeClr val="accent6">
                <a:lumMod val="75000"/>
              </a:schemeClr>
            </a:solidFill>
          </a:ln>
        </p:spPr>
        <p:txBody>
          <a:bodyPr wrap="square" rtlCol="0" anchor="ctr">
            <a:spAutoFit/>
          </a:bodyPr>
          <a:lstStyle/>
          <a:p>
            <a:pPr algn="ctr"/>
            <a:r>
              <a:rPr lang="ja-JP" altLang="en-US" sz="3600" dirty="0" smtClean="0"/>
              <a:t>参議院議員</a:t>
            </a:r>
            <a:endParaRPr lang="en-US" altLang="ja-JP" sz="3600" dirty="0" smtClean="0"/>
          </a:p>
          <a:p>
            <a:pPr algn="ctr"/>
            <a:r>
              <a:rPr lang="ja-JP" altLang="en-US" sz="3600" dirty="0"/>
              <a:t>選挙</a:t>
            </a:r>
          </a:p>
        </p:txBody>
      </p:sp>
      <p:sp>
        <p:nvSpPr>
          <p:cNvPr id="16" name="テキスト ボックス 15"/>
          <p:cNvSpPr txBox="1"/>
          <p:nvPr/>
        </p:nvSpPr>
        <p:spPr>
          <a:xfrm>
            <a:off x="5845370" y="2483604"/>
            <a:ext cx="1066318" cy="369332"/>
          </a:xfrm>
          <a:prstGeom prst="rect">
            <a:avLst/>
          </a:prstGeom>
          <a:noFill/>
        </p:spPr>
        <p:txBody>
          <a:bodyPr wrap="none" rtlCol="0">
            <a:spAutoFit/>
          </a:bodyPr>
          <a:lstStyle/>
          <a:p>
            <a:r>
              <a:rPr kumimoji="1" lang="en-US" altLang="ja-JP" dirty="0" smtClean="0"/>
              <a:t>&lt;</a:t>
            </a:r>
            <a:r>
              <a:rPr kumimoji="1" lang="ja-JP" altLang="en-US" dirty="0" smtClean="0"/>
              <a:t>選挙区</a:t>
            </a:r>
            <a:r>
              <a:rPr kumimoji="1" lang="en-US" altLang="ja-JP" dirty="0" smtClean="0"/>
              <a:t>&gt;</a:t>
            </a:r>
            <a:endParaRPr kumimoji="1" lang="ja-JP" altLang="en-US" dirty="0"/>
          </a:p>
        </p:txBody>
      </p:sp>
      <p:sp>
        <p:nvSpPr>
          <p:cNvPr id="23" name="テキスト ボックス 22"/>
          <p:cNvSpPr txBox="1"/>
          <p:nvPr/>
        </p:nvSpPr>
        <p:spPr>
          <a:xfrm>
            <a:off x="7451314" y="2474608"/>
            <a:ext cx="1297150" cy="369332"/>
          </a:xfrm>
          <a:prstGeom prst="rect">
            <a:avLst/>
          </a:prstGeom>
          <a:noFill/>
        </p:spPr>
        <p:txBody>
          <a:bodyPr wrap="none" rtlCol="0">
            <a:spAutoFit/>
          </a:bodyPr>
          <a:lstStyle/>
          <a:p>
            <a:r>
              <a:rPr kumimoji="1" lang="en-US" altLang="ja-JP" dirty="0" smtClean="0"/>
              <a:t>&lt;</a:t>
            </a:r>
            <a:r>
              <a:rPr kumimoji="1" lang="ja-JP" altLang="en-US" dirty="0" smtClean="0"/>
              <a:t>比例代表</a:t>
            </a:r>
            <a:r>
              <a:rPr kumimoji="1" lang="en-US" altLang="ja-JP" dirty="0" smtClean="0"/>
              <a:t>&gt;</a:t>
            </a:r>
            <a:endParaRPr kumimoji="1" lang="ja-JP" altLang="en-US" dirty="0"/>
          </a:p>
        </p:txBody>
      </p:sp>
      <p:pic>
        <p:nvPicPr>
          <p:cNvPr id="22" name="Picture 6" descr="C:\Users\T0521154\Desktop\thumbn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1683425"/>
            <a:ext cx="6480720" cy="4690196"/>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0748" y="2843940"/>
            <a:ext cx="1309524" cy="2102917"/>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2067" y="2852935"/>
            <a:ext cx="1350986" cy="2093921"/>
          </a:xfrm>
          <a:prstGeom prst="rect">
            <a:avLst/>
          </a:prstGeom>
        </p:spPr>
      </p:pic>
    </p:spTree>
    <p:extLst>
      <p:ext uri="{BB962C8B-B14F-4D97-AF65-F5344CB8AC3E}">
        <p14:creationId xmlns:p14="http://schemas.microsoft.com/office/powerpoint/2010/main" val="239059666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10</a:t>
            </a:fld>
            <a:endParaRPr lang="ja-JP" altLang="en-US"/>
          </a:p>
        </p:txBody>
      </p:sp>
      <p:sp>
        <p:nvSpPr>
          <p:cNvPr id="3" name="正方形/長方形 2"/>
          <p:cNvSpPr/>
          <p:nvPr/>
        </p:nvSpPr>
        <p:spPr>
          <a:xfrm>
            <a:off x="5180185" y="352917"/>
            <a:ext cx="3600000" cy="364706"/>
          </a:xfrm>
          <a:prstGeom prst="rect">
            <a:avLst/>
          </a:prstGeom>
          <a:ln>
            <a:solidFill>
              <a:schemeClr val="tx1"/>
            </a:solidFill>
          </a:ln>
        </p:spPr>
        <p:txBody>
          <a:bodyPr wrap="none" anchor="ctr" anchorCtr="0">
            <a:noAutofit/>
          </a:bodyPr>
          <a:lstStyle/>
          <a:p>
            <a:pPr algn="ctr"/>
            <a:r>
              <a:rPr lang="ja-JP" altLang="en-US" dirty="0"/>
              <a:t>選挙</a:t>
            </a:r>
            <a:r>
              <a:rPr lang="ja-JP" altLang="en-US" dirty="0" smtClean="0"/>
              <a:t>の種類③都と区市町村の選挙</a:t>
            </a:r>
            <a:endParaRPr lang="ja-JP" altLang="en-US" dirty="0"/>
          </a:p>
        </p:txBody>
      </p:sp>
      <p:sp>
        <p:nvSpPr>
          <p:cNvPr id="4" name="角丸四角形 3"/>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dirty="0">
                <a:solidFill>
                  <a:schemeClr val="accent6">
                    <a:lumMod val="50000"/>
                  </a:schemeClr>
                </a:solidFill>
                <a:latin typeface="+mj-ea"/>
              </a:rPr>
              <a:t>10</a:t>
            </a:r>
          </a:p>
        </p:txBody>
      </p:sp>
      <p:pic>
        <p:nvPicPr>
          <p:cNvPr id="4100" name="Picture 4" descr="\\10.66.34.11\default\選挙課啓発係\B  うんきょう\26部会\5 出前授業・模擬投票　ホームページフォーム\08 校正・納品物\モデル\0323 選挙公報作成依頼\島しょ部.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10" y="4184283"/>
            <a:ext cx="2822230" cy="2341061"/>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395828" y="980728"/>
            <a:ext cx="4032448" cy="1656184"/>
          </a:xfrm>
          <a:prstGeom prst="rect">
            <a:avLst/>
          </a:prstGeom>
          <a:solidFill>
            <a:srgbClr val="FFD757"/>
          </a:solidFill>
          <a:ln w="50800">
            <a:solidFill>
              <a:srgbClr val="EA7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●東京都知事</a:t>
            </a:r>
            <a:r>
              <a:rPr lang="ja-JP" altLang="en-US" sz="2800" dirty="0" smtClean="0">
                <a:solidFill>
                  <a:schemeClr val="tx1"/>
                </a:solidFill>
              </a:rPr>
              <a:t>選挙</a:t>
            </a:r>
            <a:endParaRPr lang="en-US" altLang="ja-JP" sz="2000" dirty="0" smtClean="0">
              <a:solidFill>
                <a:schemeClr val="tx1"/>
              </a:solidFill>
            </a:endParaRPr>
          </a:p>
          <a:p>
            <a:pPr algn="ctr"/>
            <a:endParaRPr lang="en-US" altLang="ja-JP" sz="1400" dirty="0" smtClean="0">
              <a:solidFill>
                <a:schemeClr val="tx1"/>
              </a:solidFill>
            </a:endParaRPr>
          </a:p>
          <a:p>
            <a:pPr algn="ctr"/>
            <a:endParaRPr lang="en-US" altLang="ja-JP" sz="2000" dirty="0">
              <a:solidFill>
                <a:schemeClr val="tx1"/>
              </a:solidFill>
            </a:endParaRPr>
          </a:p>
          <a:p>
            <a:pPr algn="ctr"/>
            <a:endParaRPr lang="en-US" altLang="ja-JP" sz="2000" dirty="0" smtClean="0">
              <a:solidFill>
                <a:schemeClr val="tx1"/>
              </a:solidFill>
            </a:endParaRPr>
          </a:p>
        </p:txBody>
      </p:sp>
      <p:sp>
        <p:nvSpPr>
          <p:cNvPr id="13" name="正方形/長方形 12"/>
          <p:cNvSpPr/>
          <p:nvPr/>
        </p:nvSpPr>
        <p:spPr>
          <a:xfrm>
            <a:off x="4643852" y="980728"/>
            <a:ext cx="4032448" cy="1656184"/>
          </a:xfrm>
          <a:prstGeom prst="rect">
            <a:avLst/>
          </a:prstGeom>
          <a:solidFill>
            <a:srgbClr val="FFD757"/>
          </a:solidFill>
          <a:ln w="50800">
            <a:solidFill>
              <a:srgbClr val="EA7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a:t>
            </a:r>
            <a:r>
              <a:rPr lang="ja-JP" altLang="en-US" sz="2800" dirty="0" smtClean="0">
                <a:solidFill>
                  <a:schemeClr val="tx1"/>
                </a:solidFill>
              </a:rPr>
              <a:t>東京都議会</a:t>
            </a:r>
            <a:r>
              <a:rPr lang="ja-JP" altLang="en-US" sz="2800" dirty="0">
                <a:solidFill>
                  <a:schemeClr val="tx1"/>
                </a:solidFill>
              </a:rPr>
              <a:t>議員</a:t>
            </a:r>
            <a:r>
              <a:rPr lang="ja-JP" altLang="en-US" sz="2800" dirty="0" smtClean="0">
                <a:solidFill>
                  <a:schemeClr val="tx1"/>
                </a:solidFill>
              </a:rPr>
              <a:t>選挙</a:t>
            </a:r>
            <a:endParaRPr lang="en-US" altLang="ja-JP" sz="1400" dirty="0" smtClean="0">
              <a:solidFill>
                <a:schemeClr val="tx1"/>
              </a:solidFill>
            </a:endParaRPr>
          </a:p>
          <a:p>
            <a:pPr algn="ctr"/>
            <a:endParaRPr lang="en-US" altLang="ja-JP" sz="1400" dirty="0" smtClean="0">
              <a:solidFill>
                <a:schemeClr val="tx1"/>
              </a:solidFill>
            </a:endParaRPr>
          </a:p>
          <a:p>
            <a:pPr algn="ctr"/>
            <a:r>
              <a:rPr lang="ja-JP" altLang="en-US" sz="2000" dirty="0" smtClean="0">
                <a:solidFill>
                  <a:schemeClr val="tx1"/>
                </a:solidFill>
              </a:rPr>
              <a:t>選挙区は４２区</a:t>
            </a:r>
            <a:endParaRPr lang="en-US" altLang="ja-JP" sz="2000" dirty="0" smtClean="0">
              <a:solidFill>
                <a:schemeClr val="tx1"/>
              </a:solidFill>
            </a:endParaRPr>
          </a:p>
          <a:p>
            <a:pPr algn="ctr"/>
            <a:r>
              <a:rPr lang="ja-JP" altLang="en-US" sz="2000" dirty="0" smtClean="0">
                <a:solidFill>
                  <a:schemeClr val="tx1"/>
                </a:solidFill>
              </a:rPr>
              <a:t>定数は１２７名</a:t>
            </a:r>
            <a:endParaRPr lang="en-US" altLang="ja-JP" sz="2800" dirty="0">
              <a:solidFill>
                <a:schemeClr val="tx1"/>
              </a:solidFill>
            </a:endParaRPr>
          </a:p>
        </p:txBody>
      </p:sp>
      <p:sp>
        <p:nvSpPr>
          <p:cNvPr id="14" name="正方形/長方形 13"/>
          <p:cNvSpPr/>
          <p:nvPr/>
        </p:nvSpPr>
        <p:spPr>
          <a:xfrm>
            <a:off x="5237334" y="4602280"/>
            <a:ext cx="3442736" cy="1894984"/>
          </a:xfrm>
          <a:prstGeom prst="rect">
            <a:avLst/>
          </a:prstGeom>
          <a:solidFill>
            <a:srgbClr val="FFD757"/>
          </a:solidFill>
          <a:ln w="50800">
            <a:solidFill>
              <a:srgbClr val="EA7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a:t>
            </a:r>
            <a:r>
              <a:rPr lang="ja-JP" altLang="en-US" sz="2400" dirty="0">
                <a:solidFill>
                  <a:schemeClr val="tx1"/>
                </a:solidFill>
              </a:rPr>
              <a:t>区</a:t>
            </a:r>
            <a:r>
              <a:rPr lang="ja-JP" altLang="en-US" sz="2400" dirty="0" smtClean="0">
                <a:solidFill>
                  <a:schemeClr val="tx1"/>
                </a:solidFill>
              </a:rPr>
              <a:t>市町村の首長</a:t>
            </a:r>
            <a:endParaRPr lang="en-US" altLang="ja-JP" sz="2400" dirty="0" smtClean="0">
              <a:solidFill>
                <a:schemeClr val="tx1"/>
              </a:solidFill>
            </a:endParaRPr>
          </a:p>
          <a:p>
            <a:pPr algn="ctr"/>
            <a:r>
              <a:rPr lang="ja-JP" altLang="en-US" sz="2400" dirty="0" smtClean="0">
                <a:solidFill>
                  <a:schemeClr val="tx1"/>
                </a:solidFill>
              </a:rPr>
              <a:t>　・議会議員の選挙</a:t>
            </a:r>
            <a:endParaRPr lang="en-US" altLang="ja-JP" sz="2400" dirty="0" smtClean="0">
              <a:solidFill>
                <a:schemeClr val="tx1"/>
              </a:solidFill>
            </a:endParaRPr>
          </a:p>
          <a:p>
            <a:pPr algn="ctr"/>
            <a:endParaRPr lang="en-US" altLang="ja-JP" sz="1600" dirty="0">
              <a:solidFill>
                <a:schemeClr val="tx1"/>
              </a:solidFill>
            </a:endParaRPr>
          </a:p>
          <a:p>
            <a:pPr algn="ctr"/>
            <a:r>
              <a:rPr lang="ja-JP" altLang="en-US" sz="2000" dirty="0" smtClean="0">
                <a:solidFill>
                  <a:schemeClr val="tx1"/>
                </a:solidFill>
              </a:rPr>
              <a:t>区市町村によってさまざま</a:t>
            </a:r>
            <a:endParaRPr lang="en-US" altLang="ja-JP" sz="2000" dirty="0">
              <a:solidFill>
                <a:schemeClr val="tx1"/>
              </a:solidFill>
            </a:endParaRPr>
          </a:p>
          <a:p>
            <a:pPr algn="ctr"/>
            <a:r>
              <a:rPr lang="en-US" altLang="ja-JP" sz="1600" dirty="0" smtClean="0">
                <a:solidFill>
                  <a:schemeClr val="tx1"/>
                </a:solidFill>
              </a:rPr>
              <a:t>※</a:t>
            </a:r>
            <a:r>
              <a:rPr lang="ja-JP" altLang="en-US" sz="1600" dirty="0" smtClean="0">
                <a:solidFill>
                  <a:schemeClr val="tx1"/>
                </a:solidFill>
              </a:rPr>
              <a:t>自分の住んでいるところの</a:t>
            </a:r>
            <a:endParaRPr lang="en-US" altLang="ja-JP" sz="1600" dirty="0" smtClean="0">
              <a:solidFill>
                <a:schemeClr val="tx1"/>
              </a:solidFill>
            </a:endParaRPr>
          </a:p>
          <a:p>
            <a:pPr algn="ctr"/>
            <a:r>
              <a:rPr lang="ja-JP" altLang="en-US" sz="1600" dirty="0">
                <a:solidFill>
                  <a:schemeClr val="tx1"/>
                </a:solidFill>
              </a:rPr>
              <a:t>　</a:t>
            </a:r>
            <a:r>
              <a:rPr lang="ja-JP" altLang="en-US" sz="1600" dirty="0" smtClean="0">
                <a:solidFill>
                  <a:schemeClr val="tx1"/>
                </a:solidFill>
              </a:rPr>
              <a:t>　議員の人数を調べてみよう！</a:t>
            </a:r>
            <a:endParaRPr lang="en-US" altLang="ja-JP" sz="2000" dirty="0">
              <a:solidFill>
                <a:schemeClr val="tx1"/>
              </a:solidFill>
            </a:endParaRPr>
          </a:p>
        </p:txBody>
      </p:sp>
      <p:sp>
        <p:nvSpPr>
          <p:cNvPr id="9" name="大かっこ 8"/>
          <p:cNvSpPr/>
          <p:nvPr/>
        </p:nvSpPr>
        <p:spPr>
          <a:xfrm>
            <a:off x="5520120" y="6011137"/>
            <a:ext cx="3048022" cy="4320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099" name="Picture 3" descr="\\10.66.34.11\default\選挙課啓発係\B  うんきょう\26部会\5 出前授業・模擬投票　ホームページフォーム\08 校正・納品物\モデル\0323 選挙公報作成依頼\2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15340"/>
            <a:ext cx="5878202" cy="587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9605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11</a:t>
            </a:fld>
            <a:endParaRPr lang="ja-JP" altLang="en-US"/>
          </a:p>
        </p:txBody>
      </p:sp>
      <p:sp>
        <p:nvSpPr>
          <p:cNvPr id="3" name="正方形/長方形 2"/>
          <p:cNvSpPr/>
          <p:nvPr/>
        </p:nvSpPr>
        <p:spPr>
          <a:xfrm>
            <a:off x="5418513" y="352917"/>
            <a:ext cx="3185487" cy="369332"/>
          </a:xfrm>
          <a:prstGeom prst="rect">
            <a:avLst/>
          </a:prstGeom>
          <a:ln>
            <a:solidFill>
              <a:schemeClr val="tx1"/>
            </a:solidFill>
          </a:ln>
        </p:spPr>
        <p:txBody>
          <a:bodyPr wrap="none" anchor="ctr" anchorCtr="0">
            <a:noAutofit/>
          </a:bodyPr>
          <a:lstStyle/>
          <a:p>
            <a:pPr algn="ctr"/>
            <a:r>
              <a:rPr lang="ja-JP" altLang="en-US" dirty="0" smtClean="0"/>
              <a:t>選挙制度①期日前投票</a:t>
            </a:r>
            <a:r>
              <a:rPr lang="ja-JP" altLang="en-US" dirty="0"/>
              <a:t>制度</a:t>
            </a:r>
          </a:p>
        </p:txBody>
      </p:sp>
      <p:sp>
        <p:nvSpPr>
          <p:cNvPr id="4" name="角丸四角形 3"/>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dirty="0" smtClean="0">
                <a:solidFill>
                  <a:schemeClr val="accent6">
                    <a:lumMod val="50000"/>
                  </a:schemeClr>
                </a:solidFill>
                <a:latin typeface="+mj-ea"/>
                <a:ea typeface="+mj-ea"/>
              </a:rPr>
              <a:t>11</a:t>
            </a:r>
          </a:p>
        </p:txBody>
      </p:sp>
      <p:sp>
        <p:nvSpPr>
          <p:cNvPr id="12" name="正方形/長方形 11"/>
          <p:cNvSpPr/>
          <p:nvPr/>
        </p:nvSpPr>
        <p:spPr>
          <a:xfrm rot="21290322">
            <a:off x="817115" y="1101074"/>
            <a:ext cx="5878532" cy="830997"/>
          </a:xfrm>
          <a:prstGeom prst="rect">
            <a:avLst/>
          </a:prstGeom>
        </p:spPr>
        <p:txBody>
          <a:bodyPr wrap="none">
            <a:spAutoFit/>
          </a:bodyPr>
          <a:lstStyle/>
          <a:p>
            <a:r>
              <a:rPr lang="ja-JP" altLang="en-US" sz="2400" dirty="0">
                <a:latin typeface="+mn-ea"/>
              </a:rPr>
              <a:t>当日は用事が</a:t>
            </a:r>
            <a:r>
              <a:rPr lang="ja-JP" altLang="en-US" sz="2400" dirty="0" smtClean="0">
                <a:latin typeface="+mn-ea"/>
              </a:rPr>
              <a:t>あって</a:t>
            </a:r>
            <a:endParaRPr lang="en-US" altLang="ja-JP" sz="2400" dirty="0" smtClean="0">
              <a:latin typeface="+mn-ea"/>
            </a:endParaRPr>
          </a:p>
          <a:p>
            <a:r>
              <a:rPr lang="ja-JP" altLang="en-US" sz="2400" dirty="0">
                <a:latin typeface="+mn-ea"/>
              </a:rPr>
              <a:t>　</a:t>
            </a:r>
            <a:r>
              <a:rPr lang="ja-JP" altLang="en-US" sz="2400" dirty="0" smtClean="0">
                <a:latin typeface="+mn-ea"/>
              </a:rPr>
              <a:t>　　　　　投票することができない･･･</a:t>
            </a:r>
            <a:endParaRPr lang="en-US" altLang="ja-JP" sz="2400" dirty="0">
              <a:latin typeface="+mn-ea"/>
            </a:endParaRPr>
          </a:p>
        </p:txBody>
      </p:sp>
      <p:sp>
        <p:nvSpPr>
          <p:cNvPr id="13" name="正方形/長方形 12"/>
          <p:cNvSpPr/>
          <p:nvPr/>
        </p:nvSpPr>
        <p:spPr>
          <a:xfrm>
            <a:off x="1403648" y="2132856"/>
            <a:ext cx="6743785" cy="923330"/>
          </a:xfrm>
          <a:prstGeom prst="rect">
            <a:avLst/>
          </a:prstGeom>
        </p:spPr>
        <p:txBody>
          <a:bodyPr wrap="square">
            <a:spAutoFit/>
          </a:bodyPr>
          <a:lstStyle/>
          <a:p>
            <a:pPr algn="dist"/>
            <a:r>
              <a:rPr lang="ja-JP" altLang="en-US" sz="5400" dirty="0">
                <a:latin typeface="+mj-ea"/>
                <a:ea typeface="+mj-ea"/>
              </a:rPr>
              <a:t>期日前投票制度</a:t>
            </a:r>
            <a:endParaRPr lang="en-US" altLang="ja-JP" sz="5400" dirty="0">
              <a:latin typeface="+mj-ea"/>
              <a:ea typeface="+mj-ea"/>
            </a:endParaRPr>
          </a:p>
        </p:txBody>
      </p:sp>
      <p:sp>
        <p:nvSpPr>
          <p:cNvPr id="14" name="正方形/長方形 13"/>
          <p:cNvSpPr/>
          <p:nvPr/>
        </p:nvSpPr>
        <p:spPr>
          <a:xfrm>
            <a:off x="1395525" y="3349905"/>
            <a:ext cx="6992899" cy="1951303"/>
          </a:xfrm>
          <a:prstGeom prst="rect">
            <a:avLst/>
          </a:prstGeom>
        </p:spPr>
        <p:txBody>
          <a:bodyPr wrap="square">
            <a:spAutoFit/>
          </a:bodyPr>
          <a:lstStyle/>
          <a:p>
            <a:r>
              <a:rPr lang="ja-JP" altLang="en-US" sz="2000" dirty="0" smtClean="0">
                <a:latin typeface="HG丸ｺﾞｼｯｸM-PRO" panose="020F0600000000000000" pitchFamily="50" charset="-128"/>
                <a:ea typeface="HG丸ｺﾞｼｯｸM-PRO" panose="020F0600000000000000" pitchFamily="50" charset="-128"/>
              </a:rPr>
              <a:t>● 投票所</a:t>
            </a:r>
            <a:r>
              <a:rPr lang="ja-JP" altLang="en-US" sz="2000" dirty="0">
                <a:latin typeface="HG丸ｺﾞｼｯｸM-PRO" panose="020F0600000000000000" pitchFamily="50" charset="-128"/>
                <a:ea typeface="HG丸ｺﾞｼｯｸM-PRO" panose="020F0600000000000000" pitchFamily="50" charset="-128"/>
              </a:rPr>
              <a:t>に行って、名前と当日投票できない事由を記入</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ts val="0"/>
              </a:spcBef>
            </a:pPr>
            <a:endParaRPr lang="en-US" altLang="ja-JP" sz="1200" dirty="0" smtClean="0">
              <a:latin typeface="HG丸ｺﾞｼｯｸM-PRO" panose="020F0600000000000000" pitchFamily="50" charset="-128"/>
              <a:ea typeface="HG丸ｺﾞｼｯｸM-PRO" panose="020F0600000000000000" pitchFamily="50" charset="-128"/>
            </a:endParaRPr>
          </a:p>
          <a:p>
            <a:pPr>
              <a:lnSpc>
                <a:spcPct val="120000"/>
              </a:lnSpc>
              <a:spcBef>
                <a:spcPts val="0"/>
              </a:spcBef>
            </a:pP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立候補者届出の</a:t>
            </a:r>
            <a:r>
              <a:rPr lang="ja-JP" altLang="en-US" sz="2000" dirty="0">
                <a:latin typeface="HG丸ｺﾞｼｯｸM-PRO" panose="020F0600000000000000" pitchFamily="50" charset="-128"/>
                <a:ea typeface="HG丸ｺﾞｼｯｸM-PRO" panose="020F0600000000000000" pitchFamily="50" charset="-128"/>
              </a:rPr>
              <a:t>翌日から投票日前日まで投票</a:t>
            </a:r>
            <a:r>
              <a:rPr lang="ja-JP" altLang="en-US" sz="2000" dirty="0" smtClean="0">
                <a:latin typeface="HG丸ｺﾞｼｯｸM-PRO" panose="020F0600000000000000" pitchFamily="50" charset="-128"/>
                <a:ea typeface="HG丸ｺﾞｼｯｸM-PRO" panose="020F0600000000000000" pitchFamily="50" charset="-128"/>
              </a:rPr>
              <a:t>可能</a:t>
            </a:r>
            <a:endParaRPr lang="en-US" altLang="ja-JP" sz="2000" dirty="0" smtClean="0">
              <a:latin typeface="HG丸ｺﾞｼｯｸM-PRO" panose="020F0600000000000000" pitchFamily="50" charset="-128"/>
              <a:ea typeface="HG丸ｺﾞｼｯｸM-PRO" panose="020F0600000000000000" pitchFamily="50" charset="-128"/>
            </a:endParaRPr>
          </a:p>
          <a:p>
            <a:pPr>
              <a:lnSpc>
                <a:spcPct val="120000"/>
              </a:lnSpc>
              <a:spcBef>
                <a:spcPts val="0"/>
              </a:spcBef>
            </a:pPr>
            <a:endParaRPr lang="en-US" altLang="ja-JP" sz="1200" dirty="0">
              <a:latin typeface="HG丸ｺﾞｼｯｸM-PRO" panose="020F0600000000000000" pitchFamily="50" charset="-128"/>
              <a:ea typeface="HG丸ｺﾞｼｯｸM-PRO" panose="020F0600000000000000" pitchFamily="50" charset="-128"/>
            </a:endParaRPr>
          </a:p>
          <a:p>
            <a:pPr>
              <a:lnSpc>
                <a:spcPct val="120000"/>
              </a:lnSpc>
              <a:spcBef>
                <a:spcPts val="0"/>
              </a:spcBef>
            </a:pP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場所は役所やその出張所</a:t>
            </a:r>
            <a:r>
              <a:rPr lang="ja-JP" altLang="en-US" sz="2000" dirty="0">
                <a:latin typeface="HG丸ｺﾞｼｯｸM-PRO" panose="020F0600000000000000" pitchFamily="50" charset="-128"/>
                <a:ea typeface="HG丸ｺﾞｼｯｸM-PRO" panose="020F0600000000000000" pitchFamily="50" charset="-128"/>
              </a:rPr>
              <a:t>等</a:t>
            </a:r>
            <a:r>
              <a:rPr lang="ja-JP" altLang="en-US" sz="2000" dirty="0" smtClean="0">
                <a:latin typeface="HG丸ｺﾞｼｯｸM-PRO" panose="020F0600000000000000" pitchFamily="50" charset="-128"/>
                <a:ea typeface="HG丸ｺﾞｼｯｸM-PRO" panose="020F0600000000000000" pitchFamily="50" charset="-128"/>
              </a:rPr>
              <a:t>の関連施設が多く、住んで</a:t>
            </a:r>
            <a:endParaRPr lang="en-US" altLang="ja-JP" sz="2000" dirty="0" smtClean="0">
              <a:latin typeface="HG丸ｺﾞｼｯｸM-PRO" panose="020F0600000000000000" pitchFamily="50" charset="-128"/>
              <a:ea typeface="HG丸ｺﾞｼｯｸM-PRO" panose="020F0600000000000000" pitchFamily="50" charset="-128"/>
            </a:endParaRPr>
          </a:p>
          <a:p>
            <a:pPr>
              <a:lnSpc>
                <a:spcPct val="120000"/>
              </a:lnSpc>
              <a:spcBef>
                <a:spcPts val="0"/>
              </a:spcBef>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いる区市町村の期日前投票所であればどこでもＯＫ</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731590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12</a:t>
            </a:fld>
            <a:endParaRPr lang="ja-JP" altLang="en-US" dirty="0"/>
          </a:p>
        </p:txBody>
      </p:sp>
      <p:sp>
        <p:nvSpPr>
          <p:cNvPr id="3" name="正方形/長方形 2"/>
          <p:cNvSpPr/>
          <p:nvPr/>
        </p:nvSpPr>
        <p:spPr>
          <a:xfrm>
            <a:off x="5418513" y="352917"/>
            <a:ext cx="3185487" cy="369332"/>
          </a:xfrm>
          <a:prstGeom prst="rect">
            <a:avLst/>
          </a:prstGeom>
          <a:ln>
            <a:solidFill>
              <a:schemeClr val="tx1"/>
            </a:solidFill>
          </a:ln>
        </p:spPr>
        <p:txBody>
          <a:bodyPr wrap="none" anchor="ctr" anchorCtr="0">
            <a:noAutofit/>
          </a:bodyPr>
          <a:lstStyle/>
          <a:p>
            <a:pPr algn="ctr"/>
            <a:r>
              <a:rPr lang="ja-JP" altLang="en-US" dirty="0"/>
              <a:t>選挙</a:t>
            </a:r>
            <a:r>
              <a:rPr lang="ja-JP" altLang="en-US" dirty="0" smtClean="0"/>
              <a:t>制度②その他の投票制度</a:t>
            </a:r>
            <a:endParaRPr lang="ja-JP" altLang="en-US" dirty="0"/>
          </a:p>
        </p:txBody>
      </p:sp>
      <p:sp>
        <p:nvSpPr>
          <p:cNvPr id="4" name="角丸四角形 3"/>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dirty="0" smtClean="0">
                <a:solidFill>
                  <a:schemeClr val="accent6">
                    <a:lumMod val="50000"/>
                  </a:schemeClr>
                </a:solidFill>
                <a:latin typeface="+mj-ea"/>
                <a:ea typeface="+mj-ea"/>
              </a:rPr>
              <a:t>12</a:t>
            </a:r>
          </a:p>
        </p:txBody>
      </p:sp>
      <p:sp>
        <p:nvSpPr>
          <p:cNvPr id="12" name="正方形/長方形 11"/>
          <p:cNvSpPr/>
          <p:nvPr/>
        </p:nvSpPr>
        <p:spPr>
          <a:xfrm rot="21290322">
            <a:off x="447477" y="3204595"/>
            <a:ext cx="2441694" cy="338554"/>
          </a:xfrm>
          <a:prstGeom prst="rect">
            <a:avLst/>
          </a:prstGeom>
        </p:spPr>
        <p:txBody>
          <a:bodyPr wrap="none">
            <a:spAutoFit/>
          </a:bodyPr>
          <a:lstStyle/>
          <a:p>
            <a:r>
              <a:rPr lang="ja-JP" altLang="en-US" sz="1600" dirty="0">
                <a:latin typeface="+mn-ea"/>
              </a:rPr>
              <a:t>海外に居住して</a:t>
            </a:r>
            <a:r>
              <a:rPr lang="ja-JP" altLang="en-US" sz="1600" dirty="0" smtClean="0">
                <a:latin typeface="+mn-ea"/>
              </a:rPr>
              <a:t>いる　　</a:t>
            </a:r>
            <a:endParaRPr lang="ja-JP" altLang="en-US" sz="1400" dirty="0">
              <a:latin typeface="+mn-ea"/>
            </a:endParaRPr>
          </a:p>
        </p:txBody>
      </p:sp>
      <p:sp>
        <p:nvSpPr>
          <p:cNvPr id="13" name="正方形/長方形 12"/>
          <p:cNvSpPr/>
          <p:nvPr/>
        </p:nvSpPr>
        <p:spPr>
          <a:xfrm>
            <a:off x="3036861" y="3205386"/>
            <a:ext cx="5279556" cy="646331"/>
          </a:xfrm>
          <a:prstGeom prst="rect">
            <a:avLst/>
          </a:prstGeom>
        </p:spPr>
        <p:txBody>
          <a:bodyPr wrap="square">
            <a:spAutoFit/>
          </a:bodyPr>
          <a:lstStyle/>
          <a:p>
            <a:pPr algn="dist"/>
            <a:r>
              <a:rPr lang="ja-JP" altLang="en-US" sz="3600" dirty="0">
                <a:latin typeface="+mj-ea"/>
                <a:ea typeface="+mj-ea"/>
              </a:rPr>
              <a:t>在外投票制度</a:t>
            </a:r>
            <a:endParaRPr lang="en-US" altLang="ja-JP" sz="3600" dirty="0">
              <a:latin typeface="+mj-ea"/>
              <a:ea typeface="+mj-ea"/>
            </a:endParaRPr>
          </a:p>
        </p:txBody>
      </p:sp>
      <p:sp>
        <p:nvSpPr>
          <p:cNvPr id="14" name="正方形/長方形 13"/>
          <p:cNvSpPr/>
          <p:nvPr/>
        </p:nvSpPr>
        <p:spPr>
          <a:xfrm>
            <a:off x="3036861" y="3850268"/>
            <a:ext cx="5945139" cy="523220"/>
          </a:xfrm>
          <a:prstGeom prst="rect">
            <a:avLst/>
          </a:prstGeom>
        </p:spPr>
        <p:txBody>
          <a:bodyPr wrap="square">
            <a:spAutoFit/>
          </a:bodyPr>
          <a:lstStyle/>
          <a:p>
            <a:r>
              <a:rPr lang="ja-JP" altLang="en-US" sz="1400" dirty="0" smtClean="0">
                <a:latin typeface="HG丸ｺﾞｼｯｸM-PRO" panose="020F0600000000000000" pitchFamily="50" charset="-128"/>
                <a:ea typeface="HG丸ｺﾞｼｯｸM-PRO" panose="020F0600000000000000" pitchFamily="50" charset="-128"/>
              </a:rPr>
              <a:t>● 在外</a:t>
            </a:r>
            <a:r>
              <a:rPr lang="ja-JP" altLang="en-US" sz="1400" dirty="0">
                <a:latin typeface="HG丸ｺﾞｼｯｸM-PRO" panose="020F0600000000000000" pitchFamily="50" charset="-128"/>
                <a:ea typeface="HG丸ｺﾞｼｯｸM-PRO" panose="020F0600000000000000" pitchFamily="50" charset="-128"/>
              </a:rPr>
              <a:t>公館で在外選挙人名簿に登録 </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在外公館での投票もしくは郵便での投票</a:t>
            </a:r>
          </a:p>
        </p:txBody>
      </p:sp>
      <p:sp>
        <p:nvSpPr>
          <p:cNvPr id="15" name="正方形/長方形 14"/>
          <p:cNvSpPr/>
          <p:nvPr/>
        </p:nvSpPr>
        <p:spPr>
          <a:xfrm rot="21290322">
            <a:off x="411016" y="4797826"/>
            <a:ext cx="2441694" cy="584775"/>
          </a:xfrm>
          <a:prstGeom prst="rect">
            <a:avLst/>
          </a:prstGeom>
        </p:spPr>
        <p:txBody>
          <a:bodyPr wrap="none">
            <a:spAutoFit/>
          </a:bodyPr>
          <a:lstStyle/>
          <a:p>
            <a:r>
              <a:rPr lang="ja-JP" altLang="en-US" sz="1600" dirty="0"/>
              <a:t>外国と日本を行き来</a:t>
            </a:r>
            <a:r>
              <a:rPr lang="ja-JP" altLang="en-US" sz="1600" dirty="0" smtClean="0"/>
              <a:t>する</a:t>
            </a:r>
            <a:endParaRPr lang="en-US" altLang="ja-JP" sz="1600" dirty="0" smtClean="0"/>
          </a:p>
          <a:p>
            <a:r>
              <a:rPr lang="ja-JP" altLang="en-US" sz="1600" dirty="0" smtClean="0"/>
              <a:t>船</a:t>
            </a:r>
            <a:r>
              <a:rPr lang="ja-JP" altLang="en-US" sz="1600" dirty="0"/>
              <a:t>で働いている</a:t>
            </a:r>
            <a:endParaRPr lang="en-US" altLang="ja-JP" sz="1600" dirty="0"/>
          </a:p>
        </p:txBody>
      </p:sp>
      <p:sp>
        <p:nvSpPr>
          <p:cNvPr id="16" name="正方形/長方形 15"/>
          <p:cNvSpPr/>
          <p:nvPr/>
        </p:nvSpPr>
        <p:spPr>
          <a:xfrm>
            <a:off x="3036860" y="4981009"/>
            <a:ext cx="5279557" cy="646331"/>
          </a:xfrm>
          <a:prstGeom prst="rect">
            <a:avLst/>
          </a:prstGeom>
        </p:spPr>
        <p:txBody>
          <a:bodyPr wrap="square">
            <a:spAutoFit/>
          </a:bodyPr>
          <a:lstStyle/>
          <a:p>
            <a:pPr algn="dist"/>
            <a:r>
              <a:rPr lang="ja-JP" altLang="en-US" sz="3600" dirty="0">
                <a:latin typeface="+mj-ea"/>
                <a:ea typeface="+mj-ea"/>
              </a:rPr>
              <a:t>洋上投票制度</a:t>
            </a:r>
          </a:p>
        </p:txBody>
      </p:sp>
      <p:sp>
        <p:nvSpPr>
          <p:cNvPr id="17" name="正方形/長方形 16"/>
          <p:cNvSpPr/>
          <p:nvPr/>
        </p:nvSpPr>
        <p:spPr>
          <a:xfrm>
            <a:off x="3036861" y="5604098"/>
            <a:ext cx="5945139" cy="954107"/>
          </a:xfrm>
          <a:prstGeom prst="rect">
            <a:avLst/>
          </a:prstGeom>
        </p:spPr>
        <p:txBody>
          <a:bodyPr wrap="square">
            <a:spAutoFit/>
          </a:bodyPr>
          <a:lstStyle/>
          <a:p>
            <a:r>
              <a:rPr lang="ja-JP" altLang="en-US" sz="1400" dirty="0" smtClean="0">
                <a:latin typeface="HG丸ｺﾞｼｯｸM-PRO" panose="020F0600000000000000" pitchFamily="50" charset="-128"/>
                <a:ea typeface="HG丸ｺﾞｼｯｸM-PRO" panose="020F0600000000000000" pitchFamily="50" charset="-128"/>
              </a:rPr>
              <a:t>● あらかじめ</a:t>
            </a:r>
            <a:r>
              <a:rPr lang="ja-JP" altLang="en-US" sz="1400" dirty="0">
                <a:latin typeface="HG丸ｺﾞｼｯｸM-PRO" panose="020F0600000000000000" pitchFamily="50" charset="-128"/>
                <a:ea typeface="HG丸ｺﾞｼｯｸM-PRO" panose="020F0600000000000000" pitchFamily="50" charset="-128"/>
              </a:rPr>
              <a:t>、住んでいる区市町村の選挙管理委員会事務局</a:t>
            </a:r>
            <a:r>
              <a:rPr lang="ja-JP" altLang="en-US" sz="1400" dirty="0" smtClean="0">
                <a:latin typeface="HG丸ｺﾞｼｯｸM-PRO" panose="020F0600000000000000" pitchFamily="50" charset="-128"/>
                <a:ea typeface="HG丸ｺﾞｼｯｸM-PRO" panose="020F0600000000000000" pitchFamily="50" charset="-128"/>
              </a:rPr>
              <a:t>から</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証明書</a:t>
            </a:r>
            <a:r>
              <a:rPr lang="ja-JP" altLang="en-US" sz="1400" dirty="0">
                <a:latin typeface="HG丸ｺﾞｼｯｸM-PRO" panose="020F0600000000000000" pitchFamily="50" charset="-128"/>
                <a:ea typeface="HG丸ｺﾞｼｯｸM-PRO" panose="020F0600000000000000" pitchFamily="50" charset="-128"/>
              </a:rPr>
              <a:t>を発行して</a:t>
            </a:r>
            <a:r>
              <a:rPr lang="ja-JP" altLang="en-US" sz="1400" dirty="0" smtClean="0">
                <a:latin typeface="HG丸ｺﾞｼｯｸM-PRO" panose="020F0600000000000000" pitchFamily="50" charset="-128"/>
                <a:ea typeface="HG丸ｺﾞｼｯｸM-PRO" panose="020F0600000000000000" pitchFamily="50" charset="-128"/>
              </a:rPr>
              <a:t>もらう。</a:t>
            </a:r>
            <a:endParaRPr lang="en-US" altLang="ja-JP" sz="1400" dirty="0" smtClean="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事前に船長に洋上投票を申し出て、船の上からファクシミリ</a:t>
            </a:r>
            <a:r>
              <a:rPr lang="ja-JP" altLang="en-US" sz="1400" dirty="0" smtClean="0">
                <a:latin typeface="HG丸ｺﾞｼｯｸM-PRO" panose="020F0600000000000000" pitchFamily="50" charset="-128"/>
                <a:ea typeface="HG丸ｺﾞｼｯｸM-PRO" panose="020F0600000000000000" pitchFamily="50" charset="-128"/>
              </a:rPr>
              <a:t>を</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使って</a:t>
            </a:r>
            <a:r>
              <a:rPr lang="ja-JP" altLang="en-US" sz="1400" dirty="0">
                <a:latin typeface="HG丸ｺﾞｼｯｸM-PRO" panose="020F0600000000000000" pitchFamily="50" charset="-128"/>
                <a:ea typeface="HG丸ｺﾞｼｯｸM-PRO" panose="020F0600000000000000" pitchFamily="50" charset="-128"/>
              </a:rPr>
              <a:t>投票</a:t>
            </a:r>
          </a:p>
        </p:txBody>
      </p:sp>
      <p:sp>
        <p:nvSpPr>
          <p:cNvPr id="8" name="正方形/長方形 7"/>
          <p:cNvSpPr/>
          <p:nvPr/>
        </p:nvSpPr>
        <p:spPr>
          <a:xfrm>
            <a:off x="3131840" y="2922458"/>
            <a:ext cx="5184576" cy="307777"/>
          </a:xfrm>
          <a:prstGeom prst="rect">
            <a:avLst/>
          </a:prstGeom>
          <a:solidFill>
            <a:srgbClr val="C1A58D"/>
          </a:solidFill>
        </p:spPr>
        <p:txBody>
          <a:bodyPr wrap="square">
            <a:spAutoFit/>
          </a:bodyPr>
          <a:lstStyle/>
          <a:p>
            <a:r>
              <a:rPr lang="ja-JP" altLang="en-US" sz="1400" dirty="0">
                <a:latin typeface="+mj-ea"/>
                <a:ea typeface="+mj-ea"/>
              </a:rPr>
              <a:t>国政選挙</a:t>
            </a:r>
            <a:r>
              <a:rPr lang="ja-JP" altLang="en-US" sz="1400" dirty="0" smtClean="0">
                <a:latin typeface="+mj-ea"/>
                <a:ea typeface="+mj-ea"/>
              </a:rPr>
              <a:t>のみ利用できます</a:t>
            </a:r>
            <a:endParaRPr lang="ja-JP" altLang="en-US" sz="1400" dirty="0">
              <a:latin typeface="+mj-ea"/>
              <a:ea typeface="+mj-ea"/>
            </a:endParaRPr>
          </a:p>
        </p:txBody>
      </p:sp>
      <p:sp>
        <p:nvSpPr>
          <p:cNvPr id="20" name="正方形/長方形 19"/>
          <p:cNvSpPr/>
          <p:nvPr/>
        </p:nvSpPr>
        <p:spPr>
          <a:xfrm>
            <a:off x="3131840" y="4699704"/>
            <a:ext cx="5184576" cy="307777"/>
          </a:xfrm>
          <a:prstGeom prst="rect">
            <a:avLst/>
          </a:prstGeom>
          <a:solidFill>
            <a:srgbClr val="C1A58D"/>
          </a:solidFill>
        </p:spPr>
        <p:txBody>
          <a:bodyPr wrap="square">
            <a:spAutoFit/>
          </a:bodyPr>
          <a:lstStyle/>
          <a:p>
            <a:r>
              <a:rPr lang="ja-JP" altLang="en-US" sz="1400" dirty="0">
                <a:latin typeface="+mj-ea"/>
                <a:ea typeface="+mj-ea"/>
              </a:rPr>
              <a:t>国政選挙</a:t>
            </a:r>
            <a:r>
              <a:rPr lang="ja-JP" altLang="en-US" sz="1400" dirty="0" smtClean="0">
                <a:latin typeface="+mj-ea"/>
                <a:ea typeface="+mj-ea"/>
              </a:rPr>
              <a:t>のみ利用できます</a:t>
            </a:r>
            <a:endParaRPr lang="ja-JP" altLang="en-US" sz="1400" dirty="0">
              <a:latin typeface="+mj-ea"/>
              <a:ea typeface="+mj-ea"/>
            </a:endParaRPr>
          </a:p>
        </p:txBody>
      </p:sp>
      <p:sp>
        <p:nvSpPr>
          <p:cNvPr id="18" name="正方形/長方形 17"/>
          <p:cNvSpPr/>
          <p:nvPr/>
        </p:nvSpPr>
        <p:spPr>
          <a:xfrm>
            <a:off x="3036860" y="1512533"/>
            <a:ext cx="5279557" cy="646331"/>
          </a:xfrm>
          <a:prstGeom prst="rect">
            <a:avLst/>
          </a:prstGeom>
        </p:spPr>
        <p:txBody>
          <a:bodyPr wrap="square">
            <a:spAutoFit/>
          </a:bodyPr>
          <a:lstStyle/>
          <a:p>
            <a:pPr algn="dist"/>
            <a:r>
              <a:rPr lang="ja-JP" altLang="en-US" sz="3600" dirty="0">
                <a:latin typeface="+mj-ea"/>
                <a:ea typeface="+mj-ea"/>
              </a:rPr>
              <a:t>不在者投票制度</a:t>
            </a:r>
          </a:p>
        </p:txBody>
      </p:sp>
      <p:sp>
        <p:nvSpPr>
          <p:cNvPr id="19" name="正方形/長方形 18"/>
          <p:cNvSpPr/>
          <p:nvPr/>
        </p:nvSpPr>
        <p:spPr>
          <a:xfrm>
            <a:off x="3036861" y="2140701"/>
            <a:ext cx="5945139" cy="523220"/>
          </a:xfrm>
          <a:prstGeom prst="rect">
            <a:avLst/>
          </a:prstGeom>
        </p:spPr>
        <p:txBody>
          <a:bodyPr wrap="square">
            <a:spAutoFit/>
          </a:bodyPr>
          <a:lstStyle/>
          <a:p>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名簿登録地の</a:t>
            </a:r>
            <a:r>
              <a:rPr lang="ja-JP" altLang="en-US" sz="1400" dirty="0">
                <a:latin typeface="HG丸ｺﾞｼｯｸM-PRO" panose="020F0600000000000000" pitchFamily="50" charset="-128"/>
                <a:ea typeface="HG丸ｺﾞｼｯｸM-PRO" panose="020F0600000000000000" pitchFamily="50" charset="-128"/>
              </a:rPr>
              <a:t>区市町村の選挙管理委員会事務局に投票用紙を</a:t>
            </a:r>
            <a:r>
              <a:rPr lang="ja-JP" altLang="en-US" sz="1400" dirty="0" smtClean="0">
                <a:latin typeface="HG丸ｺﾞｼｯｸM-PRO" panose="020F0600000000000000" pitchFamily="50" charset="-128"/>
                <a:ea typeface="HG丸ｺﾞｼｯｸM-PRO" panose="020F0600000000000000" pitchFamily="50" charset="-128"/>
              </a:rPr>
              <a:t>請求</a:t>
            </a:r>
            <a:endParaRPr lang="en-US" altLang="ja-JP" sz="1400" dirty="0" smtClean="0">
              <a:latin typeface="HG丸ｺﾞｼｯｸM-PRO" panose="020F0600000000000000" pitchFamily="50" charset="-128"/>
              <a:ea typeface="HG丸ｺﾞｼｯｸM-PRO" panose="020F0600000000000000" pitchFamily="50" charset="-128"/>
            </a:endParaRPr>
          </a:p>
          <a:p>
            <a:pPr>
              <a:tabLst>
                <a:tab pos="266700" algn="l"/>
              </a:tabLst>
            </a:pP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滞在地で投票</a:t>
            </a:r>
          </a:p>
        </p:txBody>
      </p:sp>
      <p:sp>
        <p:nvSpPr>
          <p:cNvPr id="21" name="正方形/長方形 20"/>
          <p:cNvSpPr/>
          <p:nvPr/>
        </p:nvSpPr>
        <p:spPr>
          <a:xfrm>
            <a:off x="3121750" y="1248828"/>
            <a:ext cx="5184576" cy="307777"/>
          </a:xfrm>
          <a:prstGeom prst="rect">
            <a:avLst/>
          </a:prstGeom>
          <a:solidFill>
            <a:srgbClr val="C1A58D"/>
          </a:solidFill>
        </p:spPr>
        <p:txBody>
          <a:bodyPr wrap="square">
            <a:spAutoFit/>
          </a:bodyPr>
          <a:lstStyle/>
          <a:p>
            <a:r>
              <a:rPr lang="ja-JP" altLang="en-US" sz="1400" dirty="0">
                <a:latin typeface="+mj-ea"/>
                <a:ea typeface="+mj-ea"/>
              </a:rPr>
              <a:t>国政</a:t>
            </a:r>
            <a:r>
              <a:rPr lang="ja-JP" altLang="en-US" sz="1400" dirty="0" smtClean="0">
                <a:latin typeface="+mj-ea"/>
                <a:ea typeface="+mj-ea"/>
              </a:rPr>
              <a:t>選挙・地方選挙の両方で利用できます</a:t>
            </a:r>
            <a:endParaRPr lang="ja-JP" altLang="en-US" sz="1400" dirty="0">
              <a:latin typeface="+mj-ea"/>
              <a:ea typeface="+mj-ea"/>
            </a:endParaRPr>
          </a:p>
        </p:txBody>
      </p:sp>
      <p:sp>
        <p:nvSpPr>
          <p:cNvPr id="22" name="正方形/長方形 21"/>
          <p:cNvSpPr/>
          <p:nvPr/>
        </p:nvSpPr>
        <p:spPr>
          <a:xfrm rot="21290322">
            <a:off x="332449" y="1271756"/>
            <a:ext cx="2749471" cy="1077218"/>
          </a:xfrm>
          <a:prstGeom prst="rect">
            <a:avLst/>
          </a:prstGeom>
        </p:spPr>
        <p:txBody>
          <a:bodyPr wrap="none">
            <a:spAutoFit/>
          </a:bodyPr>
          <a:lstStyle/>
          <a:p>
            <a:r>
              <a:rPr lang="ja-JP" altLang="en-US" sz="1600" dirty="0" smtClean="0">
                <a:latin typeface="+mn-ea"/>
              </a:rPr>
              <a:t>・国内</a:t>
            </a:r>
            <a:r>
              <a:rPr lang="ja-JP" altLang="en-US" sz="1600" dirty="0">
                <a:latin typeface="+mn-ea"/>
              </a:rPr>
              <a:t>居住地から</a:t>
            </a:r>
            <a:r>
              <a:rPr lang="ja-JP" altLang="en-US" sz="1600" dirty="0" smtClean="0">
                <a:latin typeface="+mn-ea"/>
              </a:rPr>
              <a:t>離れた</a:t>
            </a:r>
            <a:endParaRPr lang="en-US" altLang="ja-JP" sz="1600" dirty="0" smtClean="0">
              <a:latin typeface="+mn-ea"/>
            </a:endParaRPr>
          </a:p>
          <a:p>
            <a:r>
              <a:rPr lang="ja-JP" altLang="en-US" sz="1600" dirty="0" smtClean="0">
                <a:latin typeface="+mn-ea"/>
              </a:rPr>
              <a:t>　ところに滞在</a:t>
            </a:r>
            <a:r>
              <a:rPr lang="ja-JP" altLang="en-US" sz="1600" dirty="0">
                <a:latin typeface="+mn-ea"/>
              </a:rPr>
              <a:t>して</a:t>
            </a:r>
            <a:r>
              <a:rPr lang="ja-JP" altLang="en-US" sz="1600" dirty="0" smtClean="0">
                <a:latin typeface="+mn-ea"/>
              </a:rPr>
              <a:t>いる･･･</a:t>
            </a:r>
            <a:endParaRPr lang="en-US" altLang="ja-JP" sz="1600" dirty="0" smtClean="0">
              <a:latin typeface="+mn-ea"/>
            </a:endParaRPr>
          </a:p>
          <a:p>
            <a:r>
              <a:rPr lang="ja-JP" altLang="en-US" sz="1600" dirty="0" smtClean="0">
                <a:latin typeface="+mn-ea"/>
              </a:rPr>
              <a:t>・入院していて当日投票に</a:t>
            </a:r>
            <a:endParaRPr lang="en-US" altLang="ja-JP" sz="1600" dirty="0" smtClean="0">
              <a:latin typeface="+mn-ea"/>
            </a:endParaRPr>
          </a:p>
          <a:p>
            <a:r>
              <a:rPr lang="ja-JP" altLang="en-US" sz="1600" dirty="0" smtClean="0">
                <a:latin typeface="+mn-ea"/>
              </a:rPr>
              <a:t>　行くことができない</a:t>
            </a:r>
            <a:endParaRPr lang="en-US" altLang="ja-JP" sz="1600" dirty="0" smtClean="0">
              <a:latin typeface="+mn-ea"/>
            </a:endParaRPr>
          </a:p>
        </p:txBody>
      </p:sp>
    </p:spTree>
    <p:extLst>
      <p:ext uri="{BB962C8B-B14F-4D97-AF65-F5344CB8AC3E}">
        <p14:creationId xmlns:p14="http://schemas.microsoft.com/office/powerpoint/2010/main" val="103425769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611560" y="4437112"/>
            <a:ext cx="3330655" cy="1440160"/>
          </a:xfrm>
          <a:prstGeom prst="wedgeRoundRectCallout">
            <a:avLst>
              <a:gd name="adj1" fmla="val 64221"/>
              <a:gd name="adj2" fmla="val 27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13</a:t>
            </a:fld>
            <a:endParaRPr lang="ja-JP" altLang="en-US"/>
          </a:p>
        </p:txBody>
      </p:sp>
      <p:sp>
        <p:nvSpPr>
          <p:cNvPr id="4" name="角丸四角形 3"/>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dirty="0" smtClean="0">
                <a:solidFill>
                  <a:schemeClr val="accent6">
                    <a:lumMod val="50000"/>
                  </a:schemeClr>
                </a:solidFill>
                <a:latin typeface="+mj-ea"/>
                <a:ea typeface="+mj-ea"/>
              </a:rPr>
              <a:t>13</a:t>
            </a:r>
          </a:p>
        </p:txBody>
      </p:sp>
      <p:pic>
        <p:nvPicPr>
          <p:cNvPr id="8" name="Picture 4" descr="C:\Users\T0521154\Downloads\かわいいや\good_man.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148064" y="1600628"/>
            <a:ext cx="3566247" cy="361138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5" descr="C:\Users\T0521154\Downloads\かわいいや\ouen_wo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676" y="3965009"/>
            <a:ext cx="1926628" cy="24940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T0521154\Downloads\かわいいや\ouen_ma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2215" y="3965010"/>
            <a:ext cx="2004565" cy="24940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327448" y="2956903"/>
            <a:ext cx="5432060" cy="954107"/>
          </a:xfrm>
          <a:prstGeom prst="rect">
            <a:avLst/>
          </a:prstGeom>
        </p:spPr>
        <p:txBody>
          <a:bodyPr wrap="square">
            <a:spAutoFit/>
          </a:bodyPr>
          <a:lstStyle/>
          <a:p>
            <a:r>
              <a:rPr lang="ja-JP" altLang="en-US" sz="2800" dirty="0"/>
              <a:t>投票所</a:t>
            </a:r>
            <a:r>
              <a:rPr lang="ja-JP" altLang="en-US" sz="2800" dirty="0" smtClean="0"/>
              <a:t>入場券が</a:t>
            </a:r>
            <a:r>
              <a:rPr lang="ja-JP" altLang="en-US" sz="2800" dirty="0"/>
              <a:t>届いたら、</a:t>
            </a:r>
            <a:endParaRPr lang="en-US" altLang="ja-JP" sz="2800" dirty="0"/>
          </a:p>
          <a:p>
            <a:r>
              <a:rPr lang="ja-JP" altLang="en-US" sz="2800" dirty="0">
                <a:solidFill>
                  <a:srgbClr val="FF0000"/>
                </a:solidFill>
              </a:rPr>
              <a:t>絶対</a:t>
            </a:r>
            <a:r>
              <a:rPr lang="ja-JP" altLang="en-US" sz="2800" dirty="0"/>
              <a:t>に</a:t>
            </a:r>
            <a:r>
              <a:rPr lang="ja-JP" altLang="en-US" sz="2800" dirty="0" smtClean="0">
                <a:solidFill>
                  <a:srgbClr val="FF0000"/>
                </a:solidFill>
              </a:rPr>
              <a:t>投票</a:t>
            </a:r>
            <a:r>
              <a:rPr lang="ja-JP" altLang="en-US" sz="2800" dirty="0" smtClean="0"/>
              <a:t>に</a:t>
            </a:r>
            <a:r>
              <a:rPr lang="ja-JP" altLang="en-US" sz="2800" dirty="0"/>
              <a:t>行こう！</a:t>
            </a:r>
          </a:p>
        </p:txBody>
      </p:sp>
      <p:pic>
        <p:nvPicPr>
          <p:cNvPr id="14" name="図 13"/>
          <p:cNvPicPr>
            <a:picLocks noChangeAspect="1"/>
          </p:cNvPicPr>
          <p:nvPr/>
        </p:nvPicPr>
        <p:blipFill>
          <a:blip r:embed="rId7"/>
          <a:stretch>
            <a:fillRect/>
          </a:stretch>
        </p:blipFill>
        <p:spPr>
          <a:xfrm>
            <a:off x="5110227" y="1709894"/>
            <a:ext cx="1298561" cy="792549"/>
          </a:xfrm>
          <a:prstGeom prst="rect">
            <a:avLst/>
          </a:prstGeom>
        </p:spPr>
      </p:pic>
      <p:sp>
        <p:nvSpPr>
          <p:cNvPr id="15" name="テキスト ボックス 14"/>
          <p:cNvSpPr txBox="1"/>
          <p:nvPr/>
        </p:nvSpPr>
        <p:spPr>
          <a:xfrm>
            <a:off x="306488" y="862277"/>
            <a:ext cx="3877985" cy="1200329"/>
          </a:xfrm>
          <a:prstGeom prst="rect">
            <a:avLst/>
          </a:prstGeom>
          <a:noFill/>
        </p:spPr>
        <p:txBody>
          <a:bodyPr wrap="none" rtlCol="0">
            <a:spAutoFit/>
          </a:bodyPr>
          <a:lstStyle/>
          <a:p>
            <a:r>
              <a:rPr kumimoji="1" lang="ja-JP" altLang="en-US" sz="7200" dirty="0" smtClean="0"/>
              <a:t>さいごに</a:t>
            </a:r>
            <a:endParaRPr kumimoji="1" lang="ja-JP" altLang="en-US" sz="7200" dirty="0"/>
          </a:p>
        </p:txBody>
      </p:sp>
      <p:sp>
        <p:nvSpPr>
          <p:cNvPr id="13" name="正方形/長方形 12"/>
          <p:cNvSpPr/>
          <p:nvPr/>
        </p:nvSpPr>
        <p:spPr>
          <a:xfrm>
            <a:off x="800695" y="4663248"/>
            <a:ext cx="3195241" cy="954107"/>
          </a:xfrm>
          <a:prstGeom prst="rect">
            <a:avLst/>
          </a:prstGeom>
        </p:spPr>
        <p:txBody>
          <a:bodyPr wrap="square">
            <a:spAutoFit/>
          </a:bodyPr>
          <a:lstStyle/>
          <a:p>
            <a:r>
              <a:rPr lang="ja-JP" altLang="en-US" sz="2800" dirty="0" smtClean="0">
                <a:latin typeface="HGSｺﾞｼｯｸE" panose="020B0900000000000000" pitchFamily="50" charset="-128"/>
                <a:ea typeface="HGSｺﾞｼｯｸE" panose="020B0900000000000000" pitchFamily="50" charset="-128"/>
              </a:rPr>
              <a:t>投票する前は、</a:t>
            </a:r>
            <a:endParaRPr lang="en-US" altLang="ja-JP" sz="2800" dirty="0" smtClean="0">
              <a:latin typeface="HGSｺﾞｼｯｸE" panose="020B0900000000000000" pitchFamily="50" charset="-128"/>
              <a:ea typeface="HGSｺﾞｼｯｸE" panose="020B0900000000000000" pitchFamily="50" charset="-128"/>
            </a:endParaRPr>
          </a:p>
          <a:p>
            <a:r>
              <a:rPr lang="ja-JP" altLang="en-US" sz="2800" dirty="0" smtClean="0">
                <a:latin typeface="HGSｺﾞｼｯｸE" panose="020B0900000000000000" pitchFamily="50" charset="-128"/>
                <a:ea typeface="HGSｺﾞｼｯｸE" panose="020B0900000000000000" pitchFamily="50" charset="-128"/>
              </a:rPr>
              <a:t>情報を集めよう！</a:t>
            </a:r>
            <a:endParaRPr lang="ja-JP" altLang="en-US" sz="28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20055310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1</a:t>
            </a:fld>
            <a:endParaRPr lang="ja-JP" altLang="en-US"/>
          </a:p>
        </p:txBody>
      </p:sp>
      <p:sp>
        <p:nvSpPr>
          <p:cNvPr id="3" name="角丸四角形 2"/>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１</a:t>
            </a:r>
            <a:endParaRPr kumimoji="1" lang="en-US" altLang="ja-JP" dirty="0" smtClean="0">
              <a:solidFill>
                <a:schemeClr val="accent6">
                  <a:lumMod val="50000"/>
                </a:schemeClr>
              </a:solidFill>
              <a:latin typeface="+mj-ea"/>
              <a:ea typeface="+mj-ea"/>
            </a:endParaRPr>
          </a:p>
        </p:txBody>
      </p:sp>
      <p:sp>
        <p:nvSpPr>
          <p:cNvPr id="14" name="正方形/長方形 13"/>
          <p:cNvSpPr/>
          <p:nvPr/>
        </p:nvSpPr>
        <p:spPr>
          <a:xfrm>
            <a:off x="651392" y="1141957"/>
            <a:ext cx="2736304" cy="707886"/>
          </a:xfrm>
          <a:prstGeom prst="rect">
            <a:avLst/>
          </a:prstGeom>
        </p:spPr>
        <p:txBody>
          <a:bodyPr wrap="square">
            <a:spAutoFit/>
          </a:bodyPr>
          <a:lstStyle/>
          <a:p>
            <a:r>
              <a:rPr lang="ja-JP" altLang="en-US" sz="2000" dirty="0">
                <a:solidFill>
                  <a:schemeClr val="tx1">
                    <a:lumMod val="75000"/>
                    <a:lumOff val="25000"/>
                  </a:schemeClr>
                </a:solidFill>
                <a:latin typeface="+mj-ea"/>
                <a:ea typeface="+mj-ea"/>
              </a:rPr>
              <a:t>選挙</a:t>
            </a:r>
            <a:r>
              <a:rPr lang="ja-JP" altLang="en-US" sz="2000" dirty="0" smtClean="0">
                <a:solidFill>
                  <a:schemeClr val="tx1">
                    <a:lumMod val="75000"/>
                    <a:lumOff val="25000"/>
                  </a:schemeClr>
                </a:solidFill>
                <a:latin typeface="+mj-ea"/>
                <a:ea typeface="+mj-ea"/>
              </a:rPr>
              <a:t>のはじまりから</a:t>
            </a:r>
            <a:endParaRPr lang="en-US" altLang="ja-JP" sz="2000" dirty="0" smtClean="0">
              <a:solidFill>
                <a:schemeClr val="tx1">
                  <a:lumMod val="75000"/>
                  <a:lumOff val="25000"/>
                </a:schemeClr>
              </a:solidFill>
              <a:latin typeface="+mj-ea"/>
              <a:ea typeface="+mj-ea"/>
            </a:endParaRPr>
          </a:p>
          <a:p>
            <a:r>
              <a:rPr lang="ja-JP" altLang="en-US" sz="2000" dirty="0" smtClean="0">
                <a:solidFill>
                  <a:schemeClr val="tx1">
                    <a:lumMod val="75000"/>
                    <a:lumOff val="25000"/>
                  </a:schemeClr>
                </a:solidFill>
                <a:latin typeface="+mj-ea"/>
                <a:ea typeface="+mj-ea"/>
              </a:rPr>
              <a:t>投票</a:t>
            </a:r>
            <a:r>
              <a:rPr lang="ja-JP" altLang="en-US" sz="2000" dirty="0">
                <a:solidFill>
                  <a:schemeClr val="tx1">
                    <a:lumMod val="75000"/>
                    <a:lumOff val="25000"/>
                  </a:schemeClr>
                </a:solidFill>
                <a:latin typeface="+mj-ea"/>
                <a:ea typeface="+mj-ea"/>
              </a:rPr>
              <a:t>する</a:t>
            </a:r>
            <a:r>
              <a:rPr lang="ja-JP" altLang="en-US" sz="2000" dirty="0" smtClean="0">
                <a:solidFill>
                  <a:schemeClr val="tx1">
                    <a:lumMod val="75000"/>
                    <a:lumOff val="25000"/>
                  </a:schemeClr>
                </a:solidFill>
                <a:latin typeface="+mj-ea"/>
                <a:ea typeface="+mj-ea"/>
              </a:rPr>
              <a:t>まで</a:t>
            </a:r>
            <a:endParaRPr lang="ja-JP" altLang="en-US" sz="2000" dirty="0">
              <a:solidFill>
                <a:schemeClr val="tx1">
                  <a:lumMod val="75000"/>
                  <a:lumOff val="25000"/>
                </a:schemeClr>
              </a:solidFill>
              <a:latin typeface="+mj-ea"/>
              <a:ea typeface="+mj-ea"/>
            </a:endParaRPr>
          </a:p>
        </p:txBody>
      </p:sp>
      <p:sp>
        <p:nvSpPr>
          <p:cNvPr id="15" name="正方形/長方形 14"/>
          <p:cNvSpPr/>
          <p:nvPr/>
        </p:nvSpPr>
        <p:spPr>
          <a:xfrm>
            <a:off x="3419872" y="1141957"/>
            <a:ext cx="5103176" cy="1902059"/>
          </a:xfrm>
          <a:prstGeom prst="rect">
            <a:avLst/>
          </a:prstGeom>
        </p:spPr>
        <p:txBody>
          <a:bodyPr wrap="square">
            <a:spAutoFit/>
          </a:bodyPr>
          <a:lstStyle/>
          <a:p>
            <a:pPr>
              <a:lnSpc>
                <a:spcPct val="120000"/>
              </a:lnSpc>
              <a:tabLst>
                <a:tab pos="266700" algn="l"/>
              </a:tabLst>
            </a:pPr>
            <a:r>
              <a:rPr lang="ja-JP" altLang="en-US" sz="1600" dirty="0" smtClean="0"/>
              <a:t>①</a:t>
            </a:r>
            <a:r>
              <a:rPr lang="en-US" altLang="ja-JP" sz="1600" dirty="0" smtClean="0"/>
              <a:t>	</a:t>
            </a:r>
            <a:r>
              <a:rPr lang="ja-JP" altLang="en-US" sz="1600" dirty="0" smtClean="0"/>
              <a:t>立候補</a:t>
            </a:r>
            <a:r>
              <a:rPr lang="ja-JP" altLang="en-US" sz="1600" dirty="0"/>
              <a:t>受付により選挙</a:t>
            </a:r>
            <a:r>
              <a:rPr lang="ja-JP" altLang="en-US" sz="1600" dirty="0" smtClean="0"/>
              <a:t>がはじまります</a:t>
            </a:r>
            <a:r>
              <a:rPr lang="ja-JP" altLang="en-US" sz="1600" dirty="0"/>
              <a:t>。</a:t>
            </a:r>
            <a:br>
              <a:rPr lang="ja-JP" altLang="en-US" sz="1600" dirty="0"/>
            </a:br>
            <a:r>
              <a:rPr lang="ja-JP" altLang="en-US" sz="1600" dirty="0" smtClean="0"/>
              <a:t>②</a:t>
            </a:r>
            <a:r>
              <a:rPr lang="en-US" altLang="ja-JP" sz="1600" dirty="0" smtClean="0"/>
              <a:t>	</a:t>
            </a:r>
            <a:r>
              <a:rPr lang="ja-JP" altLang="en-US" sz="1600" dirty="0" smtClean="0"/>
              <a:t>投票所入場券</a:t>
            </a:r>
            <a:r>
              <a:rPr lang="ja-JP" altLang="en-US" sz="1600" dirty="0"/>
              <a:t>が届きます。</a:t>
            </a:r>
            <a:br>
              <a:rPr lang="ja-JP" altLang="en-US" sz="1600" dirty="0"/>
            </a:br>
            <a:r>
              <a:rPr lang="ja-JP" altLang="en-US" sz="1600" dirty="0" smtClean="0"/>
              <a:t>③</a:t>
            </a:r>
            <a:r>
              <a:rPr lang="en-US" altLang="ja-JP" sz="1600" dirty="0" smtClean="0"/>
              <a:t>	</a:t>
            </a:r>
            <a:r>
              <a:rPr lang="ja-JP" altLang="en-US" sz="1600" dirty="0"/>
              <a:t>投票先を決めるための情報を集めます。</a:t>
            </a:r>
            <a:br>
              <a:rPr lang="ja-JP" altLang="en-US" sz="1600" dirty="0"/>
            </a:br>
            <a:r>
              <a:rPr lang="ja-JP" altLang="en-US" sz="1600" dirty="0" smtClean="0"/>
              <a:t>④</a:t>
            </a:r>
            <a:r>
              <a:rPr lang="en-US" altLang="ja-JP" sz="1600" dirty="0" smtClean="0"/>
              <a:t>	</a:t>
            </a:r>
            <a:r>
              <a:rPr lang="ja-JP" altLang="en-US" sz="1600" dirty="0"/>
              <a:t>投票所入場券を持って投票所に行きます。</a:t>
            </a:r>
            <a:br>
              <a:rPr lang="ja-JP" altLang="en-US" sz="1600" dirty="0"/>
            </a:br>
            <a:r>
              <a:rPr lang="ja-JP" altLang="en-US" sz="1600" dirty="0" smtClean="0"/>
              <a:t>⑤</a:t>
            </a:r>
            <a:r>
              <a:rPr lang="en-US" altLang="ja-JP" sz="1600" dirty="0" smtClean="0"/>
              <a:t>	</a:t>
            </a:r>
            <a:r>
              <a:rPr lang="ja-JP" altLang="en-US" sz="1600" dirty="0"/>
              <a:t>投票所入場券を渡して投票用紙をもらいます。</a:t>
            </a:r>
            <a:endParaRPr lang="en-US" altLang="ja-JP" sz="1600" dirty="0" smtClean="0"/>
          </a:p>
          <a:p>
            <a:pPr>
              <a:lnSpc>
                <a:spcPct val="120000"/>
              </a:lnSpc>
              <a:tabLst>
                <a:tab pos="266700" algn="l"/>
              </a:tabLst>
            </a:pPr>
            <a:r>
              <a:rPr lang="ja-JP" altLang="en-US" sz="1600" dirty="0" smtClean="0"/>
              <a:t>⑥ 候補者名</a:t>
            </a:r>
            <a:r>
              <a:rPr lang="ja-JP" altLang="en-US" sz="1600" dirty="0"/>
              <a:t>または政党名を書いて投票します。</a:t>
            </a:r>
          </a:p>
        </p:txBody>
      </p:sp>
      <p:sp>
        <p:nvSpPr>
          <p:cNvPr id="16" name="正方形/長方形 15"/>
          <p:cNvSpPr/>
          <p:nvPr/>
        </p:nvSpPr>
        <p:spPr>
          <a:xfrm>
            <a:off x="651392" y="3284984"/>
            <a:ext cx="2736304" cy="400110"/>
          </a:xfrm>
          <a:prstGeom prst="rect">
            <a:avLst/>
          </a:prstGeom>
        </p:spPr>
        <p:txBody>
          <a:bodyPr wrap="square">
            <a:spAutoFit/>
          </a:bodyPr>
          <a:lstStyle/>
          <a:p>
            <a:r>
              <a:rPr lang="ja-JP" altLang="en-US" sz="2000" dirty="0">
                <a:solidFill>
                  <a:schemeClr val="tx1">
                    <a:lumMod val="75000"/>
                    <a:lumOff val="25000"/>
                  </a:schemeClr>
                </a:solidFill>
                <a:latin typeface="+mj-ea"/>
                <a:ea typeface="+mj-ea"/>
              </a:rPr>
              <a:t>選挙の種類</a:t>
            </a:r>
          </a:p>
        </p:txBody>
      </p:sp>
      <p:sp>
        <p:nvSpPr>
          <p:cNvPr id="17" name="正方形/長方形 16"/>
          <p:cNvSpPr/>
          <p:nvPr/>
        </p:nvSpPr>
        <p:spPr>
          <a:xfrm>
            <a:off x="3419872" y="3284984"/>
            <a:ext cx="5616624" cy="978729"/>
          </a:xfrm>
          <a:prstGeom prst="rect">
            <a:avLst/>
          </a:prstGeom>
        </p:spPr>
        <p:txBody>
          <a:bodyPr wrap="square">
            <a:spAutoFit/>
          </a:bodyPr>
          <a:lstStyle/>
          <a:p>
            <a:pPr>
              <a:lnSpc>
                <a:spcPct val="120000"/>
              </a:lnSpc>
              <a:tabLst>
                <a:tab pos="266700" algn="l"/>
              </a:tabLst>
            </a:pPr>
            <a:r>
              <a:rPr lang="ja-JP" altLang="en-US" sz="1600" dirty="0" smtClean="0"/>
              <a:t>①</a:t>
            </a:r>
            <a:r>
              <a:rPr lang="en-US" altLang="ja-JP" sz="1600" dirty="0" smtClean="0"/>
              <a:t>	</a:t>
            </a:r>
            <a:r>
              <a:rPr lang="ja-JP" altLang="en-US" sz="1600" dirty="0" smtClean="0"/>
              <a:t>衆議院</a:t>
            </a:r>
            <a:r>
              <a:rPr lang="ja-JP" altLang="en-US" sz="1600" dirty="0"/>
              <a:t>議員選挙</a:t>
            </a:r>
            <a:br>
              <a:rPr lang="ja-JP" altLang="en-US" sz="1600" dirty="0"/>
            </a:br>
            <a:r>
              <a:rPr lang="ja-JP" altLang="en-US" sz="1600" dirty="0" smtClean="0"/>
              <a:t>②</a:t>
            </a:r>
            <a:r>
              <a:rPr lang="en-US" altLang="ja-JP" sz="1600" dirty="0" smtClean="0"/>
              <a:t>	</a:t>
            </a:r>
            <a:r>
              <a:rPr lang="ja-JP" altLang="en-US" sz="1600" dirty="0" smtClean="0"/>
              <a:t>参議院</a:t>
            </a:r>
            <a:r>
              <a:rPr lang="ja-JP" altLang="en-US" sz="1600" dirty="0"/>
              <a:t>議員</a:t>
            </a:r>
            <a:r>
              <a:rPr lang="ja-JP" altLang="en-US" sz="1600" dirty="0" smtClean="0"/>
              <a:t>選挙</a:t>
            </a:r>
            <a:endParaRPr lang="en-US" altLang="ja-JP" sz="1600" dirty="0" smtClean="0"/>
          </a:p>
          <a:p>
            <a:pPr>
              <a:lnSpc>
                <a:spcPct val="120000"/>
              </a:lnSpc>
              <a:tabLst>
                <a:tab pos="266700" algn="l"/>
              </a:tabLst>
            </a:pPr>
            <a:r>
              <a:rPr lang="ja-JP" altLang="en-US" sz="1600" dirty="0" smtClean="0"/>
              <a:t>③</a:t>
            </a:r>
            <a:r>
              <a:rPr lang="en-US" altLang="ja-JP" sz="1600" dirty="0" smtClean="0"/>
              <a:t>	</a:t>
            </a:r>
            <a:r>
              <a:rPr lang="ja-JP" altLang="en-US" sz="1600" dirty="0" smtClean="0"/>
              <a:t>都の選挙と区</a:t>
            </a:r>
            <a:r>
              <a:rPr lang="ja-JP" altLang="en-US" sz="1600" dirty="0"/>
              <a:t>市町村</a:t>
            </a:r>
            <a:r>
              <a:rPr lang="ja-JP" altLang="en-US" sz="1600" dirty="0" smtClean="0"/>
              <a:t>の選挙</a:t>
            </a:r>
            <a:endParaRPr lang="ja-JP" altLang="en-US" sz="1600" dirty="0"/>
          </a:p>
        </p:txBody>
      </p:sp>
      <p:sp>
        <p:nvSpPr>
          <p:cNvPr id="18" name="正方形/長方形 17"/>
          <p:cNvSpPr/>
          <p:nvPr/>
        </p:nvSpPr>
        <p:spPr>
          <a:xfrm>
            <a:off x="651392" y="4725144"/>
            <a:ext cx="4176464" cy="400110"/>
          </a:xfrm>
          <a:prstGeom prst="rect">
            <a:avLst/>
          </a:prstGeom>
        </p:spPr>
        <p:txBody>
          <a:bodyPr wrap="square">
            <a:spAutoFit/>
          </a:bodyPr>
          <a:lstStyle/>
          <a:p>
            <a:r>
              <a:rPr lang="ja-JP" altLang="en-US" sz="2000" dirty="0">
                <a:solidFill>
                  <a:schemeClr val="tx1">
                    <a:lumMod val="75000"/>
                    <a:lumOff val="25000"/>
                  </a:schemeClr>
                </a:solidFill>
                <a:latin typeface="+mj-ea"/>
                <a:ea typeface="+mj-ea"/>
              </a:rPr>
              <a:t>投票日当日に投票できない場合は</a:t>
            </a:r>
            <a:r>
              <a:rPr lang="en-US" altLang="ja-JP" sz="2000" dirty="0" smtClean="0">
                <a:solidFill>
                  <a:schemeClr val="tx1">
                    <a:lumMod val="75000"/>
                    <a:lumOff val="25000"/>
                  </a:schemeClr>
                </a:solidFill>
                <a:latin typeface="+mj-ea"/>
                <a:ea typeface="+mj-ea"/>
              </a:rPr>
              <a:t>…</a:t>
            </a:r>
            <a:endParaRPr lang="ja-JP" altLang="en-US" sz="2000" dirty="0">
              <a:solidFill>
                <a:schemeClr val="tx1">
                  <a:lumMod val="75000"/>
                  <a:lumOff val="25000"/>
                </a:schemeClr>
              </a:solidFill>
              <a:latin typeface="+mj-ea"/>
              <a:ea typeface="+mj-ea"/>
            </a:endParaRPr>
          </a:p>
        </p:txBody>
      </p:sp>
      <p:sp>
        <p:nvSpPr>
          <p:cNvPr id="19" name="正方形/長方形 18"/>
          <p:cNvSpPr/>
          <p:nvPr/>
        </p:nvSpPr>
        <p:spPr>
          <a:xfrm>
            <a:off x="651392" y="5765194"/>
            <a:ext cx="4176464" cy="400110"/>
          </a:xfrm>
          <a:prstGeom prst="rect">
            <a:avLst/>
          </a:prstGeom>
        </p:spPr>
        <p:txBody>
          <a:bodyPr wrap="square">
            <a:spAutoFit/>
          </a:bodyPr>
          <a:lstStyle/>
          <a:p>
            <a:r>
              <a:rPr lang="ja-JP" altLang="en-US" sz="2000" dirty="0">
                <a:solidFill>
                  <a:schemeClr val="tx1">
                    <a:lumMod val="75000"/>
                    <a:lumOff val="25000"/>
                  </a:schemeClr>
                </a:solidFill>
                <a:latin typeface="+mj-ea"/>
                <a:ea typeface="+mj-ea"/>
              </a:rPr>
              <a:t>最後に</a:t>
            </a:r>
          </a:p>
        </p:txBody>
      </p:sp>
      <p:sp>
        <p:nvSpPr>
          <p:cNvPr id="21" name="テキスト ボックス 20"/>
          <p:cNvSpPr txBox="1"/>
          <p:nvPr/>
        </p:nvSpPr>
        <p:spPr bwMode="gray">
          <a:xfrm>
            <a:off x="372652" y="1233383"/>
            <a:ext cx="288000" cy="288000"/>
          </a:xfrm>
          <a:prstGeom prst="rect">
            <a:avLst/>
          </a:prstGeom>
          <a:solidFill>
            <a:schemeClr val="bg1">
              <a:alpha val="50000"/>
            </a:schemeClr>
          </a:solidFill>
        </p:spPr>
        <p:txBody>
          <a:bodyPr wrap="square" rtlCol="0">
            <a:spAutoFit/>
          </a:bodyPr>
          <a:lstStyle/>
          <a:p>
            <a:endParaRPr kumimoji="1" lang="ja-JP" altLang="en-US" sz="1400" dirty="0">
              <a:solidFill>
                <a:srgbClr val="002060"/>
              </a:solidFill>
              <a:latin typeface="+mj-ea"/>
              <a:ea typeface="+mj-ea"/>
            </a:endParaRPr>
          </a:p>
        </p:txBody>
      </p:sp>
      <p:sp>
        <p:nvSpPr>
          <p:cNvPr id="22" name="フリーフォーム 21"/>
          <p:cNvSpPr/>
          <p:nvPr/>
        </p:nvSpPr>
        <p:spPr bwMode="gray">
          <a:xfrm>
            <a:off x="351156" y="1190909"/>
            <a:ext cx="330993" cy="295275"/>
          </a:xfrm>
          <a:custGeom>
            <a:avLst/>
            <a:gdLst>
              <a:gd name="connsiteX0" fmla="*/ 0 w 330993"/>
              <a:gd name="connsiteY0" fmla="*/ 150019 h 295275"/>
              <a:gd name="connsiteX1" fmla="*/ 85725 w 330993"/>
              <a:gd name="connsiteY1" fmla="*/ 295275 h 295275"/>
              <a:gd name="connsiteX2" fmla="*/ 330993 w 330993"/>
              <a:gd name="connsiteY2" fmla="*/ 0 h 295275"/>
            </a:gdLst>
            <a:ahLst/>
            <a:cxnLst>
              <a:cxn ang="0">
                <a:pos x="connsiteX0" y="connsiteY0"/>
              </a:cxn>
              <a:cxn ang="0">
                <a:pos x="connsiteX1" y="connsiteY1"/>
              </a:cxn>
              <a:cxn ang="0">
                <a:pos x="connsiteX2" y="connsiteY2"/>
              </a:cxn>
            </a:cxnLst>
            <a:rect l="l" t="t" r="r" b="b"/>
            <a:pathLst>
              <a:path w="330993" h="295275">
                <a:moveTo>
                  <a:pt x="0" y="150019"/>
                </a:moveTo>
                <a:lnTo>
                  <a:pt x="85725" y="295275"/>
                </a:lnTo>
                <a:lnTo>
                  <a:pt x="330993" y="0"/>
                </a:ln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bwMode="gray">
          <a:xfrm>
            <a:off x="372652" y="3340245"/>
            <a:ext cx="288000" cy="288000"/>
          </a:xfrm>
          <a:prstGeom prst="rect">
            <a:avLst/>
          </a:prstGeom>
          <a:solidFill>
            <a:schemeClr val="bg1">
              <a:alpha val="50000"/>
            </a:schemeClr>
          </a:solidFill>
        </p:spPr>
        <p:txBody>
          <a:bodyPr wrap="square" rtlCol="0">
            <a:spAutoFit/>
          </a:bodyPr>
          <a:lstStyle/>
          <a:p>
            <a:endParaRPr kumimoji="1" lang="ja-JP" altLang="en-US" sz="1400" dirty="0">
              <a:solidFill>
                <a:srgbClr val="002060"/>
              </a:solidFill>
              <a:latin typeface="+mj-ea"/>
              <a:ea typeface="+mj-ea"/>
            </a:endParaRPr>
          </a:p>
        </p:txBody>
      </p:sp>
      <p:sp>
        <p:nvSpPr>
          <p:cNvPr id="24" name="フリーフォーム 23"/>
          <p:cNvSpPr/>
          <p:nvPr/>
        </p:nvSpPr>
        <p:spPr bwMode="gray">
          <a:xfrm>
            <a:off x="351156" y="3297771"/>
            <a:ext cx="330993" cy="295275"/>
          </a:xfrm>
          <a:custGeom>
            <a:avLst/>
            <a:gdLst>
              <a:gd name="connsiteX0" fmla="*/ 0 w 330993"/>
              <a:gd name="connsiteY0" fmla="*/ 150019 h 295275"/>
              <a:gd name="connsiteX1" fmla="*/ 85725 w 330993"/>
              <a:gd name="connsiteY1" fmla="*/ 295275 h 295275"/>
              <a:gd name="connsiteX2" fmla="*/ 330993 w 330993"/>
              <a:gd name="connsiteY2" fmla="*/ 0 h 295275"/>
            </a:gdLst>
            <a:ahLst/>
            <a:cxnLst>
              <a:cxn ang="0">
                <a:pos x="connsiteX0" y="connsiteY0"/>
              </a:cxn>
              <a:cxn ang="0">
                <a:pos x="connsiteX1" y="connsiteY1"/>
              </a:cxn>
              <a:cxn ang="0">
                <a:pos x="connsiteX2" y="connsiteY2"/>
              </a:cxn>
            </a:cxnLst>
            <a:rect l="l" t="t" r="r" b="b"/>
            <a:pathLst>
              <a:path w="330993" h="295275">
                <a:moveTo>
                  <a:pt x="0" y="150019"/>
                </a:moveTo>
                <a:lnTo>
                  <a:pt x="85725" y="295275"/>
                </a:lnTo>
                <a:lnTo>
                  <a:pt x="330993" y="0"/>
                </a:ln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bwMode="gray">
          <a:xfrm>
            <a:off x="372652" y="4828601"/>
            <a:ext cx="288000" cy="288000"/>
          </a:xfrm>
          <a:prstGeom prst="rect">
            <a:avLst/>
          </a:prstGeom>
          <a:solidFill>
            <a:schemeClr val="bg1">
              <a:alpha val="50000"/>
            </a:schemeClr>
          </a:solidFill>
        </p:spPr>
        <p:txBody>
          <a:bodyPr wrap="square" rtlCol="0">
            <a:spAutoFit/>
          </a:bodyPr>
          <a:lstStyle/>
          <a:p>
            <a:endParaRPr kumimoji="1" lang="ja-JP" altLang="en-US" sz="1400" dirty="0">
              <a:solidFill>
                <a:srgbClr val="002060"/>
              </a:solidFill>
              <a:latin typeface="+mj-ea"/>
              <a:ea typeface="+mj-ea"/>
            </a:endParaRPr>
          </a:p>
        </p:txBody>
      </p:sp>
      <p:sp>
        <p:nvSpPr>
          <p:cNvPr id="26" name="フリーフォーム 25"/>
          <p:cNvSpPr/>
          <p:nvPr/>
        </p:nvSpPr>
        <p:spPr bwMode="gray">
          <a:xfrm>
            <a:off x="351156" y="4786127"/>
            <a:ext cx="330993" cy="295275"/>
          </a:xfrm>
          <a:custGeom>
            <a:avLst/>
            <a:gdLst>
              <a:gd name="connsiteX0" fmla="*/ 0 w 330993"/>
              <a:gd name="connsiteY0" fmla="*/ 150019 h 295275"/>
              <a:gd name="connsiteX1" fmla="*/ 85725 w 330993"/>
              <a:gd name="connsiteY1" fmla="*/ 295275 h 295275"/>
              <a:gd name="connsiteX2" fmla="*/ 330993 w 330993"/>
              <a:gd name="connsiteY2" fmla="*/ 0 h 295275"/>
            </a:gdLst>
            <a:ahLst/>
            <a:cxnLst>
              <a:cxn ang="0">
                <a:pos x="connsiteX0" y="connsiteY0"/>
              </a:cxn>
              <a:cxn ang="0">
                <a:pos x="connsiteX1" y="connsiteY1"/>
              </a:cxn>
              <a:cxn ang="0">
                <a:pos x="connsiteX2" y="connsiteY2"/>
              </a:cxn>
            </a:cxnLst>
            <a:rect l="l" t="t" r="r" b="b"/>
            <a:pathLst>
              <a:path w="330993" h="295275">
                <a:moveTo>
                  <a:pt x="0" y="150019"/>
                </a:moveTo>
                <a:lnTo>
                  <a:pt x="85725" y="295275"/>
                </a:lnTo>
                <a:lnTo>
                  <a:pt x="330993" y="0"/>
                </a:ln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bwMode="gray">
          <a:xfrm>
            <a:off x="372652" y="5845878"/>
            <a:ext cx="288000" cy="288000"/>
          </a:xfrm>
          <a:prstGeom prst="rect">
            <a:avLst/>
          </a:prstGeom>
          <a:solidFill>
            <a:schemeClr val="bg1">
              <a:alpha val="50000"/>
            </a:schemeClr>
          </a:solidFill>
        </p:spPr>
        <p:txBody>
          <a:bodyPr wrap="square" rtlCol="0">
            <a:spAutoFit/>
          </a:bodyPr>
          <a:lstStyle/>
          <a:p>
            <a:endParaRPr kumimoji="1" lang="ja-JP" altLang="en-US" sz="1400" dirty="0">
              <a:solidFill>
                <a:srgbClr val="002060"/>
              </a:solidFill>
              <a:latin typeface="+mj-ea"/>
              <a:ea typeface="+mj-ea"/>
            </a:endParaRPr>
          </a:p>
        </p:txBody>
      </p:sp>
      <p:sp>
        <p:nvSpPr>
          <p:cNvPr id="28" name="フリーフォーム 27"/>
          <p:cNvSpPr/>
          <p:nvPr/>
        </p:nvSpPr>
        <p:spPr bwMode="gray">
          <a:xfrm>
            <a:off x="351156" y="5803404"/>
            <a:ext cx="330993" cy="295275"/>
          </a:xfrm>
          <a:custGeom>
            <a:avLst/>
            <a:gdLst>
              <a:gd name="connsiteX0" fmla="*/ 0 w 330993"/>
              <a:gd name="connsiteY0" fmla="*/ 150019 h 295275"/>
              <a:gd name="connsiteX1" fmla="*/ 85725 w 330993"/>
              <a:gd name="connsiteY1" fmla="*/ 295275 h 295275"/>
              <a:gd name="connsiteX2" fmla="*/ 330993 w 330993"/>
              <a:gd name="connsiteY2" fmla="*/ 0 h 295275"/>
            </a:gdLst>
            <a:ahLst/>
            <a:cxnLst>
              <a:cxn ang="0">
                <a:pos x="connsiteX0" y="connsiteY0"/>
              </a:cxn>
              <a:cxn ang="0">
                <a:pos x="connsiteX1" y="connsiteY1"/>
              </a:cxn>
              <a:cxn ang="0">
                <a:pos x="connsiteX2" y="connsiteY2"/>
              </a:cxn>
            </a:cxnLst>
            <a:rect l="l" t="t" r="r" b="b"/>
            <a:pathLst>
              <a:path w="330993" h="295275">
                <a:moveTo>
                  <a:pt x="0" y="150019"/>
                </a:moveTo>
                <a:lnTo>
                  <a:pt x="85725" y="295275"/>
                </a:lnTo>
                <a:lnTo>
                  <a:pt x="330993" y="0"/>
                </a:ln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bwMode="gray">
          <a:xfrm rot="10800000">
            <a:off x="377283" y="2214182"/>
            <a:ext cx="249600" cy="147109"/>
          </a:xfrm>
          <a:prstGeom prst="triangl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bwMode="gray">
          <a:xfrm rot="10800000">
            <a:off x="377283" y="4141798"/>
            <a:ext cx="249600" cy="147109"/>
          </a:xfrm>
          <a:prstGeom prst="triangl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bwMode="gray">
          <a:xfrm rot="10800000">
            <a:off x="377283" y="5386448"/>
            <a:ext cx="249600" cy="147109"/>
          </a:xfrm>
          <a:prstGeom prst="triangl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259426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2</a:t>
            </a:fld>
            <a:endParaRPr lang="ja-JP" altLang="en-US"/>
          </a:p>
        </p:txBody>
      </p:sp>
      <p:sp>
        <p:nvSpPr>
          <p:cNvPr id="3" name="角丸四角形 2"/>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２</a:t>
            </a:r>
            <a:endParaRPr kumimoji="1" lang="en-US" altLang="ja-JP" dirty="0" smtClean="0">
              <a:solidFill>
                <a:schemeClr val="accent6">
                  <a:lumMod val="50000"/>
                </a:schemeClr>
              </a:solidFill>
              <a:latin typeface="+mj-ea"/>
              <a:ea typeface="+mj-ea"/>
            </a:endParaRPr>
          </a:p>
        </p:txBody>
      </p:sp>
      <p:sp>
        <p:nvSpPr>
          <p:cNvPr id="11" name="正方形/長方形 10"/>
          <p:cNvSpPr/>
          <p:nvPr/>
        </p:nvSpPr>
        <p:spPr>
          <a:xfrm>
            <a:off x="5148064" y="352917"/>
            <a:ext cx="3672407" cy="369332"/>
          </a:xfrm>
          <a:prstGeom prst="rect">
            <a:avLst/>
          </a:prstGeom>
          <a:ln>
            <a:solidFill>
              <a:schemeClr val="tx1"/>
            </a:solidFill>
          </a:ln>
        </p:spPr>
        <p:txBody>
          <a:bodyPr wrap="square">
            <a:spAutoFit/>
          </a:bodyPr>
          <a:lstStyle/>
          <a:p>
            <a:pPr algn="ctr"/>
            <a:r>
              <a:rPr lang="ja-JP" altLang="en-US" dirty="0"/>
              <a:t>選挙</a:t>
            </a:r>
            <a:r>
              <a:rPr lang="ja-JP" altLang="en-US" dirty="0" smtClean="0"/>
              <a:t>のはじまりから</a:t>
            </a:r>
            <a:r>
              <a:rPr lang="ja-JP" altLang="en-US" dirty="0"/>
              <a:t>投票するまで</a:t>
            </a:r>
          </a:p>
        </p:txBody>
      </p:sp>
      <p:sp>
        <p:nvSpPr>
          <p:cNvPr id="12" name="テキスト ボックス 11"/>
          <p:cNvSpPr txBox="1"/>
          <p:nvPr/>
        </p:nvSpPr>
        <p:spPr bwMode="gray">
          <a:xfrm>
            <a:off x="162000" y="1216597"/>
            <a:ext cx="8820000" cy="646331"/>
          </a:xfrm>
          <a:prstGeom prst="rect">
            <a:avLst/>
          </a:prstGeom>
          <a:solidFill>
            <a:schemeClr val="bg1">
              <a:alpha val="20000"/>
            </a:schemeClr>
          </a:solidFill>
        </p:spPr>
        <p:txBody>
          <a:bodyPr wrap="square" rtlCol="0" anchor="ctr">
            <a:spAutoFit/>
          </a:bodyPr>
          <a:lstStyle/>
          <a:p>
            <a:pPr algn="ctr"/>
            <a:r>
              <a:rPr lang="ja-JP" altLang="en-US" sz="3600" dirty="0" smtClean="0"/>
              <a:t>① 立候補</a:t>
            </a:r>
            <a:r>
              <a:rPr lang="ja-JP" altLang="en-US" sz="3600" dirty="0"/>
              <a:t>受付により選挙</a:t>
            </a:r>
            <a:r>
              <a:rPr lang="ja-JP" altLang="en-US" sz="3600" dirty="0" smtClean="0"/>
              <a:t>がはじまります</a:t>
            </a:r>
            <a:endParaRPr lang="ja-JP" altLang="en-US" sz="3600" dirty="0"/>
          </a:p>
        </p:txBody>
      </p:sp>
      <p:pic>
        <p:nvPicPr>
          <p:cNvPr id="1026" name="Picture 2" descr="\\10.224.175.2\default\選挙課啓発係\O 模擬投票・出前授業\ホームページ・動画コンテンツ等\２　更新（Ｈ２７年度～）\29年度\300330 更新\シート３－１.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240" y="1953709"/>
            <a:ext cx="323648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0.224.175.2\default\選挙課啓発係\O 模擬投票・出前授業\ホームページ・動画コンテンツ等\２　更新（Ｈ２７年度～）\29年度\300330 更新\シート３－２.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115" y="1953709"/>
            <a:ext cx="323648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224.175.2\default\選挙課啓発係\O 模擬投票・出前授業\ホームページ・動画コンテンツ等\２　更新（Ｈ２７年度～）\29年度\300330 更新\シート３－３.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7240" y="4280894"/>
            <a:ext cx="323648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0.224.175.2\default\選挙課啓発係\O 模擬投票・出前授業\ホームページ・動画コンテンツ等\２　更新（Ｈ２７年度～）\29年度\300330 更新\シート３－４.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5878" y="4280894"/>
            <a:ext cx="3236482"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93324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3</a:t>
            </a:fld>
            <a:endParaRPr lang="ja-JP" altLang="en-US"/>
          </a:p>
        </p:txBody>
      </p:sp>
      <p:sp>
        <p:nvSpPr>
          <p:cNvPr id="4" name="テキスト ボックス 3"/>
          <p:cNvSpPr txBox="1"/>
          <p:nvPr/>
        </p:nvSpPr>
        <p:spPr bwMode="gray">
          <a:xfrm>
            <a:off x="162000" y="1216597"/>
            <a:ext cx="8820000" cy="646331"/>
          </a:xfrm>
          <a:prstGeom prst="rect">
            <a:avLst/>
          </a:prstGeom>
          <a:solidFill>
            <a:schemeClr val="bg1">
              <a:alpha val="20000"/>
            </a:schemeClr>
          </a:solidFill>
        </p:spPr>
        <p:txBody>
          <a:bodyPr wrap="square" rtlCol="0" anchor="ctr">
            <a:spAutoFit/>
          </a:bodyPr>
          <a:lstStyle/>
          <a:p>
            <a:pPr algn="ctr"/>
            <a:r>
              <a:rPr lang="ja-JP" altLang="en-US" sz="3600" dirty="0" smtClean="0"/>
              <a:t>② 投票所入場券</a:t>
            </a:r>
            <a:r>
              <a:rPr lang="ja-JP" altLang="en-US" sz="3600" dirty="0"/>
              <a:t>が</a:t>
            </a:r>
            <a:r>
              <a:rPr lang="ja-JP" altLang="en-US" sz="3600" dirty="0" smtClean="0"/>
              <a:t>届きます</a:t>
            </a:r>
            <a:endParaRPr lang="ja-JP" altLang="en-US" sz="3600" dirty="0"/>
          </a:p>
        </p:txBody>
      </p:sp>
      <p:sp>
        <p:nvSpPr>
          <p:cNvPr id="5" name="角丸四角形 4"/>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a:solidFill>
                  <a:schemeClr val="accent6">
                    <a:lumMod val="50000"/>
                  </a:schemeClr>
                </a:solidFill>
                <a:latin typeface="+mj-ea"/>
                <a:ea typeface="+mj-ea"/>
              </a:rPr>
              <a:t>３</a:t>
            </a:r>
            <a:endParaRPr kumimoji="1" lang="en-US" altLang="ja-JP" dirty="0" smtClean="0">
              <a:solidFill>
                <a:schemeClr val="accent6">
                  <a:lumMod val="50000"/>
                </a:schemeClr>
              </a:solidFill>
              <a:latin typeface="+mj-ea"/>
              <a:ea typeface="+mj-ea"/>
            </a:endParaRPr>
          </a:p>
        </p:txBody>
      </p:sp>
      <p:pic>
        <p:nvPicPr>
          <p:cNvPr id="10" name="Picture 2" descr="C:\Users\T0521154\Desktop\はじめての投票\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50" y="2200604"/>
            <a:ext cx="4133850" cy="3848100"/>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5148064" y="352917"/>
            <a:ext cx="3672407" cy="369332"/>
          </a:xfrm>
          <a:prstGeom prst="rect">
            <a:avLst/>
          </a:prstGeom>
          <a:ln>
            <a:solidFill>
              <a:schemeClr val="tx1"/>
            </a:solidFill>
          </a:ln>
        </p:spPr>
        <p:txBody>
          <a:bodyPr wrap="square">
            <a:spAutoFit/>
          </a:bodyPr>
          <a:lstStyle/>
          <a:p>
            <a:pPr algn="ctr"/>
            <a:r>
              <a:rPr lang="ja-JP" altLang="en-US" dirty="0"/>
              <a:t>選挙</a:t>
            </a:r>
            <a:r>
              <a:rPr lang="ja-JP" altLang="en-US" dirty="0" smtClean="0"/>
              <a:t>のはじまりから</a:t>
            </a:r>
            <a:r>
              <a:rPr lang="ja-JP" altLang="en-US" dirty="0"/>
              <a:t>投票するまで</a:t>
            </a:r>
          </a:p>
        </p:txBody>
      </p:sp>
      <p:pic>
        <p:nvPicPr>
          <p:cNvPr id="1028" name="Picture 4" descr="\\10.66.34.11\default\選挙課啓発係\B  うんきょう\26部会\5 出前授業・模擬投票　ホームページフォーム\08 校正・納品物\モデル\0319 追加作成依頼\送付画像\投票所入場整理券・投票用紙\用紙　表.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305" y="2158041"/>
            <a:ext cx="3542152" cy="177595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123993" y="1831272"/>
            <a:ext cx="1338828" cy="369332"/>
          </a:xfrm>
          <a:prstGeom prst="rect">
            <a:avLst/>
          </a:prstGeom>
          <a:noFill/>
        </p:spPr>
        <p:txBody>
          <a:bodyPr wrap="none" rtlCol="0">
            <a:spAutoFit/>
          </a:bodyPr>
          <a:lstStyle/>
          <a:p>
            <a:r>
              <a:rPr kumimoji="1" lang="ja-JP" altLang="en-US" dirty="0" smtClean="0"/>
              <a:t>封筒タイプ</a:t>
            </a:r>
            <a:endParaRPr kumimoji="1" lang="ja-JP" altLang="en-US" dirty="0"/>
          </a:p>
        </p:txBody>
      </p:sp>
      <p:pic>
        <p:nvPicPr>
          <p:cNvPr id="1029" name="Picture 5" descr="\\10.66.34.11\default\選挙課啓発係\B  うんきょう\26部会\5 出前授業・模擬投票　ホームページフォーム\08 校正・納品物\モデル\0319 追加作成依頼\送付画像\投票所入場整理券・投票用紙\はがき　表.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4305" y="4408860"/>
            <a:ext cx="1484620" cy="2044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66.34.11\default\選挙課啓発係\B  うんきょう\26部会\5 出前授業・模擬投票　ホームページフォーム\08 校正・納品物\モデル\0319 追加作成依頼\送付画像\投票所入場整理券・投票用紙\はがき　裏.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4390572"/>
            <a:ext cx="1484620" cy="205322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5148064" y="4045714"/>
            <a:ext cx="1569660" cy="369332"/>
          </a:xfrm>
          <a:prstGeom prst="rect">
            <a:avLst/>
          </a:prstGeom>
          <a:noFill/>
        </p:spPr>
        <p:txBody>
          <a:bodyPr wrap="none" rtlCol="0">
            <a:spAutoFit/>
          </a:bodyPr>
          <a:lstStyle/>
          <a:p>
            <a:r>
              <a:rPr lang="ja-JP" altLang="en-US" dirty="0"/>
              <a:t>はがき</a:t>
            </a:r>
            <a:r>
              <a:rPr kumimoji="1" lang="ja-JP" altLang="en-US" dirty="0" smtClean="0"/>
              <a:t>タイプ</a:t>
            </a:r>
            <a:endParaRPr kumimoji="1" lang="ja-JP" altLang="en-US" dirty="0"/>
          </a:p>
        </p:txBody>
      </p:sp>
    </p:spTree>
    <p:extLst>
      <p:ext uri="{BB962C8B-B14F-4D97-AF65-F5344CB8AC3E}">
        <p14:creationId xmlns:p14="http://schemas.microsoft.com/office/powerpoint/2010/main" val="357123524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4</a:t>
            </a:fld>
            <a:endParaRPr lang="ja-JP" altLang="en-US"/>
          </a:p>
        </p:txBody>
      </p:sp>
      <p:sp>
        <p:nvSpPr>
          <p:cNvPr id="4" name="テキスト ボックス 3"/>
          <p:cNvSpPr txBox="1"/>
          <p:nvPr/>
        </p:nvSpPr>
        <p:spPr bwMode="gray">
          <a:xfrm>
            <a:off x="162000" y="1216597"/>
            <a:ext cx="8820000" cy="646331"/>
          </a:xfrm>
          <a:prstGeom prst="rect">
            <a:avLst/>
          </a:prstGeom>
          <a:solidFill>
            <a:schemeClr val="bg1">
              <a:alpha val="20000"/>
            </a:schemeClr>
          </a:solidFill>
        </p:spPr>
        <p:txBody>
          <a:bodyPr wrap="square" rtlCol="0" anchor="ctr">
            <a:spAutoFit/>
          </a:bodyPr>
          <a:lstStyle/>
          <a:p>
            <a:r>
              <a:rPr lang="ja-JP" altLang="en-US" sz="3600" dirty="0" smtClean="0"/>
              <a:t>③ 投票先</a:t>
            </a:r>
            <a:r>
              <a:rPr lang="ja-JP" altLang="en-US" sz="3600" dirty="0"/>
              <a:t>を決めるための情報を集めます</a:t>
            </a:r>
            <a:r>
              <a:rPr lang="ja-JP" altLang="en-US" sz="3600" dirty="0" smtClean="0"/>
              <a:t>。</a:t>
            </a:r>
            <a:endParaRPr lang="ja-JP" altLang="en-US" sz="3600" dirty="0"/>
          </a:p>
        </p:txBody>
      </p:sp>
      <p:sp>
        <p:nvSpPr>
          <p:cNvPr id="5" name="角丸四角形 4"/>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４</a:t>
            </a:r>
            <a:endParaRPr kumimoji="1" lang="en-US" altLang="ja-JP" dirty="0" smtClean="0">
              <a:solidFill>
                <a:schemeClr val="accent6">
                  <a:lumMod val="50000"/>
                </a:schemeClr>
              </a:solidFill>
              <a:latin typeface="+mj-ea"/>
              <a:ea typeface="+mj-ea"/>
            </a:endParaRPr>
          </a:p>
        </p:txBody>
      </p:sp>
      <p:sp>
        <p:nvSpPr>
          <p:cNvPr id="10" name="正方形/長方形 9"/>
          <p:cNvSpPr/>
          <p:nvPr/>
        </p:nvSpPr>
        <p:spPr>
          <a:xfrm>
            <a:off x="5148064" y="352917"/>
            <a:ext cx="3672407" cy="369332"/>
          </a:xfrm>
          <a:prstGeom prst="rect">
            <a:avLst/>
          </a:prstGeom>
          <a:ln>
            <a:solidFill>
              <a:schemeClr val="tx1"/>
            </a:solidFill>
          </a:ln>
        </p:spPr>
        <p:txBody>
          <a:bodyPr wrap="square">
            <a:spAutoFit/>
          </a:bodyPr>
          <a:lstStyle/>
          <a:p>
            <a:pPr algn="ctr"/>
            <a:r>
              <a:rPr lang="ja-JP" altLang="en-US" dirty="0"/>
              <a:t>選挙</a:t>
            </a:r>
            <a:r>
              <a:rPr lang="ja-JP" altLang="en-US" dirty="0" smtClean="0"/>
              <a:t>のはじまりから</a:t>
            </a:r>
            <a:r>
              <a:rPr lang="ja-JP" altLang="en-US" dirty="0"/>
              <a:t>投票するまで</a:t>
            </a:r>
          </a:p>
        </p:txBody>
      </p:sp>
      <p:pic>
        <p:nvPicPr>
          <p:cNvPr id="11" name="Picture 2" descr="C:\Users\T0521154\Desktop\shinbun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05" y="2636912"/>
            <a:ext cx="2741111" cy="31282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T0521154\Desktop\net_senk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253" y="2276872"/>
            <a:ext cx="3935987" cy="348826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23528" y="2276872"/>
            <a:ext cx="1316386" cy="369332"/>
          </a:xfrm>
          <a:prstGeom prst="rect">
            <a:avLst/>
          </a:prstGeom>
          <a:noFill/>
        </p:spPr>
        <p:txBody>
          <a:bodyPr wrap="none" rtlCol="0">
            <a:spAutoFit/>
          </a:bodyPr>
          <a:lstStyle/>
          <a:p>
            <a:r>
              <a:rPr kumimoji="1" lang="ja-JP" altLang="en-US" dirty="0" smtClean="0"/>
              <a:t>例えば</a:t>
            </a:r>
            <a:r>
              <a:rPr kumimoji="1" lang="ja-JP" altLang="en-US" dirty="0" err="1" smtClean="0"/>
              <a:t>。。。</a:t>
            </a:r>
            <a:endParaRPr kumimoji="1" lang="ja-JP" altLang="en-US" dirty="0"/>
          </a:p>
        </p:txBody>
      </p:sp>
      <p:sp>
        <p:nvSpPr>
          <p:cNvPr id="14" name="テキスト ボックス 13"/>
          <p:cNvSpPr txBox="1"/>
          <p:nvPr/>
        </p:nvSpPr>
        <p:spPr>
          <a:xfrm>
            <a:off x="524451" y="5767385"/>
            <a:ext cx="2031325" cy="400110"/>
          </a:xfrm>
          <a:prstGeom prst="rect">
            <a:avLst/>
          </a:prstGeom>
          <a:noFill/>
        </p:spPr>
        <p:txBody>
          <a:bodyPr wrap="none" rtlCol="0">
            <a:spAutoFit/>
          </a:bodyPr>
          <a:lstStyle/>
          <a:p>
            <a:r>
              <a:rPr kumimoji="1" lang="ja-JP" altLang="en-US" sz="2000" dirty="0" smtClean="0"/>
              <a:t>選挙公報</a:t>
            </a:r>
            <a:r>
              <a:rPr kumimoji="1" lang="ja-JP" altLang="en-US" sz="1600" dirty="0" smtClean="0"/>
              <a:t>を見たり</a:t>
            </a:r>
            <a:endParaRPr kumimoji="1" lang="ja-JP" altLang="en-US" sz="1600" dirty="0"/>
          </a:p>
        </p:txBody>
      </p:sp>
      <p:sp>
        <p:nvSpPr>
          <p:cNvPr id="15" name="テキスト ボックス 14"/>
          <p:cNvSpPr txBox="1"/>
          <p:nvPr/>
        </p:nvSpPr>
        <p:spPr>
          <a:xfrm>
            <a:off x="2915816" y="5774929"/>
            <a:ext cx="3647152" cy="400110"/>
          </a:xfrm>
          <a:prstGeom prst="rect">
            <a:avLst/>
          </a:prstGeom>
          <a:noFill/>
        </p:spPr>
        <p:txBody>
          <a:bodyPr wrap="none" rtlCol="0">
            <a:spAutoFit/>
          </a:bodyPr>
          <a:lstStyle/>
          <a:p>
            <a:r>
              <a:rPr kumimoji="1" lang="ja-JP" altLang="en-US" sz="2000" dirty="0" smtClean="0"/>
              <a:t>候補者・政党のＨＰ</a:t>
            </a:r>
            <a:r>
              <a:rPr kumimoji="1" lang="ja-JP" altLang="en-US" sz="1600" dirty="0" smtClean="0"/>
              <a:t>等を見たり</a:t>
            </a:r>
            <a:endParaRPr kumimoji="1" lang="ja-JP" altLang="en-US" sz="1600" dirty="0"/>
          </a:p>
        </p:txBody>
      </p:sp>
      <p:sp>
        <p:nvSpPr>
          <p:cNvPr id="16" name="テキスト ボックス 15"/>
          <p:cNvSpPr txBox="1"/>
          <p:nvPr/>
        </p:nvSpPr>
        <p:spPr>
          <a:xfrm>
            <a:off x="6727978" y="5783779"/>
            <a:ext cx="2236510" cy="400110"/>
          </a:xfrm>
          <a:prstGeom prst="rect">
            <a:avLst/>
          </a:prstGeom>
          <a:noFill/>
        </p:spPr>
        <p:txBody>
          <a:bodyPr wrap="none" rtlCol="0">
            <a:spAutoFit/>
          </a:bodyPr>
          <a:lstStyle/>
          <a:p>
            <a:r>
              <a:rPr kumimoji="1" lang="ja-JP" altLang="en-US" sz="2000" dirty="0" smtClean="0"/>
              <a:t>街頭演説</a:t>
            </a:r>
            <a:r>
              <a:rPr kumimoji="1" lang="ja-JP" altLang="en-US" sz="1600" dirty="0" smtClean="0"/>
              <a:t>を聞いたり</a:t>
            </a:r>
            <a:endParaRPr kumimoji="1" lang="ja-JP" altLang="en-US" sz="1600" dirty="0"/>
          </a:p>
        </p:txBody>
      </p:sp>
      <p:pic>
        <p:nvPicPr>
          <p:cNvPr id="1026" name="Picture 2" descr="C:\Users\T0521154\Desktop\senkyo_rikkouh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871" y="2435678"/>
            <a:ext cx="1776724" cy="348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2969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5</a:t>
            </a:fld>
            <a:endParaRPr lang="ja-JP" altLang="en-US"/>
          </a:p>
        </p:txBody>
      </p:sp>
      <p:sp>
        <p:nvSpPr>
          <p:cNvPr id="4" name="テキスト ボックス 3"/>
          <p:cNvSpPr txBox="1"/>
          <p:nvPr/>
        </p:nvSpPr>
        <p:spPr bwMode="gray">
          <a:xfrm>
            <a:off x="162000" y="1247375"/>
            <a:ext cx="8820000" cy="584775"/>
          </a:xfrm>
          <a:prstGeom prst="rect">
            <a:avLst/>
          </a:prstGeom>
          <a:solidFill>
            <a:schemeClr val="bg1">
              <a:alpha val="20000"/>
            </a:schemeClr>
          </a:solidFill>
        </p:spPr>
        <p:txBody>
          <a:bodyPr wrap="square" rtlCol="0" anchor="ctr">
            <a:spAutoFit/>
          </a:bodyPr>
          <a:lstStyle/>
          <a:p>
            <a:r>
              <a:rPr lang="ja-JP" altLang="en-US" sz="3200" dirty="0" smtClean="0"/>
              <a:t> ④ 投票所入場券</a:t>
            </a:r>
            <a:r>
              <a:rPr lang="ja-JP" altLang="en-US" sz="3200" dirty="0"/>
              <a:t>を</a:t>
            </a:r>
            <a:r>
              <a:rPr lang="ja-JP" altLang="en-US" sz="3200" dirty="0" smtClean="0"/>
              <a:t>持って投票所</a:t>
            </a:r>
            <a:r>
              <a:rPr lang="ja-JP" altLang="en-US" sz="3200" dirty="0"/>
              <a:t>に</a:t>
            </a:r>
            <a:r>
              <a:rPr lang="ja-JP" altLang="en-US" sz="3200" dirty="0" smtClean="0"/>
              <a:t>行きます</a:t>
            </a:r>
            <a:r>
              <a:rPr lang="ja-JP" altLang="en-US" sz="3200" dirty="0"/>
              <a:t>。</a:t>
            </a:r>
          </a:p>
        </p:txBody>
      </p:sp>
      <p:sp>
        <p:nvSpPr>
          <p:cNvPr id="5" name="角丸四角形 4"/>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５</a:t>
            </a:r>
            <a:endParaRPr kumimoji="1" lang="en-US" altLang="ja-JP" dirty="0" smtClean="0">
              <a:solidFill>
                <a:schemeClr val="accent6">
                  <a:lumMod val="50000"/>
                </a:schemeClr>
              </a:solidFill>
              <a:latin typeface="+mj-ea"/>
              <a:ea typeface="+mj-ea"/>
            </a:endParaRPr>
          </a:p>
        </p:txBody>
      </p:sp>
      <p:pic>
        <p:nvPicPr>
          <p:cNvPr id="9" name="Picture 4" descr="C:\Users\T0521154\Desktop\はじめての投票\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581" y="2204865"/>
            <a:ext cx="4617904" cy="356012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5148064" y="352917"/>
            <a:ext cx="3672407" cy="369332"/>
          </a:xfrm>
          <a:prstGeom prst="rect">
            <a:avLst/>
          </a:prstGeom>
          <a:ln>
            <a:solidFill>
              <a:schemeClr val="tx1"/>
            </a:solidFill>
          </a:ln>
        </p:spPr>
        <p:txBody>
          <a:bodyPr wrap="square">
            <a:spAutoFit/>
          </a:bodyPr>
          <a:lstStyle/>
          <a:p>
            <a:pPr algn="ctr"/>
            <a:r>
              <a:rPr lang="ja-JP" altLang="en-US" dirty="0"/>
              <a:t>選挙</a:t>
            </a:r>
            <a:r>
              <a:rPr lang="ja-JP" altLang="en-US" dirty="0" smtClean="0"/>
              <a:t>のはじまりから</a:t>
            </a:r>
            <a:r>
              <a:rPr lang="ja-JP" altLang="en-US" dirty="0"/>
              <a:t>投票するまで</a:t>
            </a:r>
          </a:p>
        </p:txBody>
      </p:sp>
      <p:sp>
        <p:nvSpPr>
          <p:cNvPr id="12" name="テキスト ボックス 11"/>
          <p:cNvSpPr txBox="1"/>
          <p:nvPr/>
        </p:nvSpPr>
        <p:spPr>
          <a:xfrm>
            <a:off x="305891" y="5452199"/>
            <a:ext cx="954107" cy="400110"/>
          </a:xfrm>
          <a:prstGeom prst="rect">
            <a:avLst/>
          </a:prstGeom>
          <a:noFill/>
        </p:spPr>
        <p:txBody>
          <a:bodyPr wrap="none" rtlCol="0">
            <a:spAutoFit/>
          </a:bodyPr>
          <a:lstStyle/>
          <a:p>
            <a:r>
              <a:rPr lang="ja-JP" altLang="en-US" sz="2000" dirty="0" smtClean="0"/>
              <a:t>投票所</a:t>
            </a:r>
            <a:endParaRPr kumimoji="1" lang="ja-JP" altLang="en-US" sz="1600" dirty="0"/>
          </a:p>
        </p:txBody>
      </p:sp>
      <p:pic>
        <p:nvPicPr>
          <p:cNvPr id="11" name="Picture 2" descr="\\10.66.34.11\default\選挙課啓発係\B  うんきょう\26部会\5 出前授業・模擬投票　ホームページフォーム\08 校正・納品物\モデル\0323 選挙公報作成依頼\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7" y="2204864"/>
            <a:ext cx="3440605" cy="327354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995643" y="5733256"/>
            <a:ext cx="1980029" cy="400110"/>
          </a:xfrm>
          <a:prstGeom prst="rect">
            <a:avLst/>
          </a:prstGeom>
          <a:noFill/>
        </p:spPr>
        <p:txBody>
          <a:bodyPr wrap="none" rtlCol="0">
            <a:spAutoFit/>
          </a:bodyPr>
          <a:lstStyle/>
          <a:p>
            <a:r>
              <a:rPr kumimoji="1" lang="ja-JP" altLang="en-US" sz="2000" dirty="0" smtClean="0"/>
              <a:t>投票所内の様子</a:t>
            </a:r>
            <a:endParaRPr kumimoji="1" lang="ja-JP" altLang="en-US" sz="2000" dirty="0"/>
          </a:p>
        </p:txBody>
      </p:sp>
    </p:spTree>
    <p:extLst>
      <p:ext uri="{BB962C8B-B14F-4D97-AF65-F5344CB8AC3E}">
        <p14:creationId xmlns:p14="http://schemas.microsoft.com/office/powerpoint/2010/main" val="318004512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6</a:t>
            </a:fld>
            <a:endParaRPr lang="ja-JP" altLang="en-US"/>
          </a:p>
        </p:txBody>
      </p:sp>
      <p:sp>
        <p:nvSpPr>
          <p:cNvPr id="4" name="テキスト ボックス 3"/>
          <p:cNvSpPr txBox="1"/>
          <p:nvPr/>
        </p:nvSpPr>
        <p:spPr bwMode="gray">
          <a:xfrm>
            <a:off x="162000" y="970376"/>
            <a:ext cx="8820000" cy="1138773"/>
          </a:xfrm>
          <a:prstGeom prst="rect">
            <a:avLst/>
          </a:prstGeom>
          <a:solidFill>
            <a:schemeClr val="bg1">
              <a:alpha val="20000"/>
            </a:schemeClr>
          </a:solidFill>
        </p:spPr>
        <p:txBody>
          <a:bodyPr wrap="square" rtlCol="0" anchor="ctr">
            <a:spAutoFit/>
          </a:bodyPr>
          <a:lstStyle/>
          <a:p>
            <a:r>
              <a:rPr lang="ja-JP" altLang="en-US" sz="3600" dirty="0" smtClean="0"/>
              <a:t> ⑤ </a:t>
            </a:r>
            <a:r>
              <a:rPr lang="ja-JP" altLang="en-US" sz="3200" dirty="0" smtClean="0"/>
              <a:t>投票所入場券</a:t>
            </a:r>
            <a:r>
              <a:rPr lang="ja-JP" altLang="en-US" sz="3200" dirty="0"/>
              <a:t>を</a:t>
            </a:r>
            <a:r>
              <a:rPr lang="ja-JP" altLang="en-US" sz="3200" dirty="0" smtClean="0"/>
              <a:t>渡して</a:t>
            </a:r>
            <a:endParaRPr lang="en-US" altLang="ja-JP" sz="3200" dirty="0" smtClean="0"/>
          </a:p>
          <a:p>
            <a:pPr algn="r"/>
            <a:r>
              <a:rPr lang="ja-JP" altLang="en-US" sz="3200" dirty="0" smtClean="0"/>
              <a:t>投票</a:t>
            </a:r>
            <a:r>
              <a:rPr lang="ja-JP" altLang="en-US" sz="3200" dirty="0"/>
              <a:t>用紙をもらいます。</a:t>
            </a:r>
          </a:p>
        </p:txBody>
      </p:sp>
      <p:sp>
        <p:nvSpPr>
          <p:cNvPr id="5" name="角丸四角形 4"/>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６</a:t>
            </a:r>
            <a:endParaRPr lang="en-US" altLang="ja-JP" dirty="0" smtClean="0">
              <a:solidFill>
                <a:schemeClr val="accent6">
                  <a:lumMod val="50000"/>
                </a:schemeClr>
              </a:solidFill>
              <a:latin typeface="+mj-ea"/>
              <a:ea typeface="+mj-ea"/>
            </a:endParaRPr>
          </a:p>
        </p:txBody>
      </p:sp>
      <p:pic>
        <p:nvPicPr>
          <p:cNvPr id="10" name="Picture 2" descr="C:\Users\T0521154\Desktop\はじめての投票\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31" y="2564904"/>
            <a:ext cx="3431233" cy="32014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0521154\Desktop\はじめての投票\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000" y="2568866"/>
            <a:ext cx="3431234" cy="3193504"/>
          </a:xfrm>
          <a:prstGeom prst="rect">
            <a:avLst/>
          </a:prstGeom>
          <a:noFill/>
          <a:extLst>
            <a:ext uri="{909E8E84-426E-40DD-AFC4-6F175D3DCCD1}">
              <a14:hiddenFill xmlns:a14="http://schemas.microsoft.com/office/drawing/2010/main">
                <a:solidFill>
                  <a:srgbClr val="FFFFFF"/>
                </a:solidFill>
              </a14:hiddenFill>
            </a:ext>
          </a:extLst>
        </p:spPr>
      </p:pic>
      <p:sp>
        <p:nvSpPr>
          <p:cNvPr id="12" name="右矢印 11"/>
          <p:cNvSpPr/>
          <p:nvPr/>
        </p:nvSpPr>
        <p:spPr>
          <a:xfrm>
            <a:off x="4340744" y="3690530"/>
            <a:ext cx="534475" cy="950177"/>
          </a:xfrm>
          <a:prstGeom prst="rightArrow">
            <a:avLst>
              <a:gd name="adj1" fmla="val 50000"/>
              <a:gd name="adj2"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148064" y="352917"/>
            <a:ext cx="3672407" cy="369332"/>
          </a:xfrm>
          <a:prstGeom prst="rect">
            <a:avLst/>
          </a:prstGeom>
          <a:ln>
            <a:solidFill>
              <a:schemeClr val="tx1"/>
            </a:solidFill>
          </a:ln>
        </p:spPr>
        <p:txBody>
          <a:bodyPr wrap="square">
            <a:spAutoFit/>
          </a:bodyPr>
          <a:lstStyle/>
          <a:p>
            <a:pPr algn="ctr"/>
            <a:r>
              <a:rPr lang="ja-JP" altLang="en-US" dirty="0"/>
              <a:t>選挙</a:t>
            </a:r>
            <a:r>
              <a:rPr lang="ja-JP" altLang="en-US" dirty="0" smtClean="0"/>
              <a:t>のはじまりから</a:t>
            </a:r>
            <a:r>
              <a:rPr lang="ja-JP" altLang="en-US" dirty="0"/>
              <a:t>投票するまで</a:t>
            </a:r>
          </a:p>
        </p:txBody>
      </p:sp>
    </p:spTree>
    <p:extLst>
      <p:ext uri="{BB962C8B-B14F-4D97-AF65-F5344CB8AC3E}">
        <p14:creationId xmlns:p14="http://schemas.microsoft.com/office/powerpoint/2010/main" val="243047643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7</a:t>
            </a:fld>
            <a:endParaRPr lang="ja-JP" altLang="en-US"/>
          </a:p>
        </p:txBody>
      </p:sp>
      <p:sp>
        <p:nvSpPr>
          <p:cNvPr id="4" name="テキスト ボックス 3"/>
          <p:cNvSpPr txBox="1"/>
          <p:nvPr/>
        </p:nvSpPr>
        <p:spPr bwMode="gray">
          <a:xfrm>
            <a:off x="162000" y="1216597"/>
            <a:ext cx="8820000" cy="646331"/>
          </a:xfrm>
          <a:prstGeom prst="rect">
            <a:avLst/>
          </a:prstGeom>
          <a:solidFill>
            <a:schemeClr val="bg1">
              <a:alpha val="20000"/>
            </a:schemeClr>
          </a:solidFill>
        </p:spPr>
        <p:txBody>
          <a:bodyPr wrap="square" rtlCol="0" anchor="ctr">
            <a:spAutoFit/>
          </a:bodyPr>
          <a:lstStyle/>
          <a:p>
            <a:pPr algn="ctr"/>
            <a:r>
              <a:rPr lang="ja-JP" altLang="en-US" sz="3600" dirty="0"/>
              <a:t> </a:t>
            </a:r>
            <a:r>
              <a:rPr lang="ja-JP" altLang="en-US" sz="3600" dirty="0" smtClean="0"/>
              <a:t>⑥ </a:t>
            </a:r>
            <a:r>
              <a:rPr lang="ja-JP" altLang="en-US" sz="3600" dirty="0"/>
              <a:t>記入し</a:t>
            </a:r>
            <a:r>
              <a:rPr lang="ja-JP" altLang="en-US" sz="3600" dirty="0" smtClean="0"/>
              <a:t>て</a:t>
            </a:r>
            <a:r>
              <a:rPr lang="ja-JP" altLang="en-US" sz="3600" dirty="0"/>
              <a:t>投票します。</a:t>
            </a:r>
          </a:p>
        </p:txBody>
      </p:sp>
      <p:sp>
        <p:nvSpPr>
          <p:cNvPr id="5" name="角丸四角形 4"/>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７</a:t>
            </a:r>
            <a:endParaRPr lang="en-US" altLang="ja-JP" dirty="0" smtClean="0">
              <a:solidFill>
                <a:schemeClr val="accent6">
                  <a:lumMod val="50000"/>
                </a:schemeClr>
              </a:solidFill>
              <a:latin typeface="+mj-ea"/>
              <a:ea typeface="+mj-ea"/>
            </a:endParaRPr>
          </a:p>
        </p:txBody>
      </p:sp>
      <p:sp>
        <p:nvSpPr>
          <p:cNvPr id="9" name="正方形/長方形 8"/>
          <p:cNvSpPr/>
          <p:nvPr/>
        </p:nvSpPr>
        <p:spPr>
          <a:xfrm>
            <a:off x="448883" y="2563680"/>
            <a:ext cx="4051109" cy="461665"/>
          </a:xfrm>
          <a:prstGeom prst="rect">
            <a:avLst/>
          </a:prstGeom>
        </p:spPr>
        <p:txBody>
          <a:bodyPr wrap="none">
            <a:spAutoFit/>
          </a:bodyPr>
          <a:lstStyle/>
          <a:p>
            <a:r>
              <a:rPr lang="ja-JP" altLang="en-US" sz="2400" dirty="0" smtClean="0">
                <a:latin typeface="+mj-ea"/>
                <a:ea typeface="+mj-ea"/>
              </a:rPr>
              <a:t>投票</a:t>
            </a:r>
            <a:r>
              <a:rPr lang="ja-JP" altLang="en-US" sz="2400" dirty="0">
                <a:latin typeface="+mj-ea"/>
                <a:ea typeface="+mj-ea"/>
              </a:rPr>
              <a:t>用紙に記入する際の注意</a:t>
            </a:r>
            <a:endParaRPr lang="en-US" altLang="ja-JP" sz="2400" dirty="0">
              <a:latin typeface="+mj-ea"/>
              <a:ea typeface="+mj-ea"/>
            </a:endParaRPr>
          </a:p>
        </p:txBody>
      </p:sp>
      <p:sp>
        <p:nvSpPr>
          <p:cNvPr id="15" name="正方形/長方形 14"/>
          <p:cNvSpPr/>
          <p:nvPr/>
        </p:nvSpPr>
        <p:spPr>
          <a:xfrm>
            <a:off x="448883" y="3182801"/>
            <a:ext cx="4572000" cy="2308324"/>
          </a:xfrm>
          <a:prstGeom prst="rect">
            <a:avLst/>
          </a:prstGeom>
        </p:spPr>
        <p:txBody>
          <a:bodyPr>
            <a:spAutoFit/>
          </a:bodyPr>
          <a:lstStyle/>
          <a:p>
            <a:pPr>
              <a:tabLst>
                <a:tab pos="269875" algn="l"/>
              </a:tabLst>
            </a:pPr>
            <a:r>
              <a:rPr lang="ja-JP" altLang="en-US" sz="2000" dirty="0" smtClean="0"/>
              <a:t>●</a:t>
            </a:r>
            <a:r>
              <a:rPr lang="en-US" altLang="ja-JP" sz="2000" dirty="0" smtClean="0"/>
              <a:t>	</a:t>
            </a:r>
            <a:r>
              <a:rPr lang="ja-JP" altLang="en-US" sz="2000" dirty="0" smtClean="0"/>
              <a:t>秘密</a:t>
            </a:r>
            <a:r>
              <a:rPr lang="ja-JP" altLang="en-US" sz="2000" dirty="0"/>
              <a:t>投票なので、他の人</a:t>
            </a:r>
            <a:r>
              <a:rPr lang="ja-JP" altLang="en-US" sz="2000" dirty="0" smtClean="0"/>
              <a:t>の記入内容</a:t>
            </a:r>
            <a:endParaRPr lang="en-US" altLang="ja-JP" sz="2000" dirty="0" smtClean="0"/>
          </a:p>
          <a:p>
            <a:pPr>
              <a:tabLst>
                <a:tab pos="269875" algn="l"/>
              </a:tabLst>
            </a:pPr>
            <a:r>
              <a:rPr lang="ja-JP" altLang="en-US" sz="2000" dirty="0"/>
              <a:t>　</a:t>
            </a:r>
            <a:r>
              <a:rPr lang="ja-JP" altLang="en-US" sz="2000" dirty="0" smtClean="0"/>
              <a:t>をのぞかない。</a:t>
            </a:r>
            <a:endParaRPr lang="en-US" altLang="ja-JP" sz="2000" dirty="0" smtClean="0"/>
          </a:p>
          <a:p>
            <a:pPr>
              <a:tabLst>
                <a:tab pos="269875" algn="l"/>
              </a:tabLst>
            </a:pPr>
            <a:endParaRPr lang="en-US" altLang="ja-JP" sz="1200" dirty="0" smtClean="0"/>
          </a:p>
          <a:p>
            <a:pPr>
              <a:tabLst>
                <a:tab pos="269875" algn="l"/>
              </a:tabLst>
            </a:pPr>
            <a:r>
              <a:rPr lang="ja-JP" altLang="en-US" sz="2000" dirty="0"/>
              <a:t>●誰に投票するか相談しない。</a:t>
            </a:r>
            <a:endParaRPr lang="en-US" altLang="ja-JP" sz="2000" dirty="0" smtClean="0"/>
          </a:p>
          <a:p>
            <a:pPr>
              <a:tabLst>
                <a:tab pos="269875" algn="l"/>
              </a:tabLst>
            </a:pPr>
            <a:endParaRPr lang="en-US" altLang="ja-JP" sz="1200" dirty="0" smtClean="0"/>
          </a:p>
          <a:p>
            <a:pPr>
              <a:tabLst>
                <a:tab pos="269875" algn="l"/>
              </a:tabLst>
            </a:pPr>
            <a:r>
              <a:rPr lang="ja-JP" altLang="en-US" sz="2000" dirty="0" smtClean="0"/>
              <a:t>●</a:t>
            </a:r>
            <a:r>
              <a:rPr lang="ja-JP" altLang="en-US" sz="2000" dirty="0"/>
              <a:t>複数の候補者の名前を</a:t>
            </a:r>
            <a:r>
              <a:rPr lang="ja-JP" altLang="en-US" sz="2000" dirty="0" smtClean="0"/>
              <a:t>書いたり、</a:t>
            </a:r>
            <a:endParaRPr lang="en-US" altLang="ja-JP" sz="2000" dirty="0" smtClean="0"/>
          </a:p>
          <a:p>
            <a:pPr>
              <a:tabLst>
                <a:tab pos="269875" algn="l"/>
              </a:tabLst>
            </a:pPr>
            <a:r>
              <a:rPr lang="ja-JP" altLang="en-US" sz="2000" dirty="0"/>
              <a:t>　</a:t>
            </a:r>
            <a:r>
              <a:rPr lang="ja-JP" altLang="en-US" sz="2000" dirty="0" smtClean="0"/>
              <a:t>「</a:t>
            </a:r>
            <a:r>
              <a:rPr lang="ja-JP" altLang="en-US" sz="2000" dirty="0"/>
              <a:t>～候補者頑張れ！」</a:t>
            </a:r>
            <a:r>
              <a:rPr lang="ja-JP" altLang="en-US" sz="2000" dirty="0" smtClean="0"/>
              <a:t>など名前以外</a:t>
            </a:r>
            <a:endParaRPr lang="en-US" altLang="ja-JP" sz="2000" dirty="0" smtClean="0"/>
          </a:p>
          <a:p>
            <a:pPr>
              <a:tabLst>
                <a:tab pos="269875" algn="l"/>
              </a:tabLst>
            </a:pPr>
            <a:r>
              <a:rPr lang="ja-JP" altLang="en-US" sz="2000" dirty="0"/>
              <a:t>　</a:t>
            </a:r>
            <a:r>
              <a:rPr lang="ja-JP" altLang="en-US" sz="2000" dirty="0" smtClean="0"/>
              <a:t>のこと</a:t>
            </a:r>
            <a:r>
              <a:rPr lang="ja-JP" altLang="en-US" sz="2000" dirty="0"/>
              <a:t>は記入しない。</a:t>
            </a:r>
            <a:endParaRPr lang="en-US" altLang="ja-JP" sz="2000" dirty="0"/>
          </a:p>
        </p:txBody>
      </p:sp>
      <p:sp>
        <p:nvSpPr>
          <p:cNvPr id="12" name="正方形/長方形 11"/>
          <p:cNvSpPr/>
          <p:nvPr/>
        </p:nvSpPr>
        <p:spPr>
          <a:xfrm>
            <a:off x="5148064" y="352917"/>
            <a:ext cx="3672407" cy="369332"/>
          </a:xfrm>
          <a:prstGeom prst="rect">
            <a:avLst/>
          </a:prstGeom>
          <a:ln>
            <a:solidFill>
              <a:schemeClr val="tx1"/>
            </a:solidFill>
          </a:ln>
        </p:spPr>
        <p:txBody>
          <a:bodyPr wrap="square">
            <a:spAutoFit/>
          </a:bodyPr>
          <a:lstStyle/>
          <a:p>
            <a:pPr algn="ctr"/>
            <a:r>
              <a:rPr lang="ja-JP" altLang="en-US" dirty="0"/>
              <a:t>選挙</a:t>
            </a:r>
            <a:r>
              <a:rPr lang="ja-JP" altLang="en-US" dirty="0" smtClean="0"/>
              <a:t>のはじまりから</a:t>
            </a:r>
            <a:r>
              <a:rPr lang="ja-JP" altLang="en-US" dirty="0"/>
              <a:t>投票するまで</a:t>
            </a:r>
          </a:p>
        </p:txBody>
      </p:sp>
      <p:pic>
        <p:nvPicPr>
          <p:cNvPr id="16" name="Picture 3" descr="C:\Users\T0521154\Desktop\senkyo_touh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199" y="2563680"/>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0521154\Desktop\投票風景.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5089" y="2922559"/>
            <a:ext cx="3372837" cy="281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0359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8</a:t>
            </a:fld>
            <a:endParaRPr lang="ja-JP" altLang="en-US"/>
          </a:p>
        </p:txBody>
      </p:sp>
      <p:sp>
        <p:nvSpPr>
          <p:cNvPr id="3" name="正方形/長方形 2"/>
          <p:cNvSpPr/>
          <p:nvPr/>
        </p:nvSpPr>
        <p:spPr>
          <a:xfrm>
            <a:off x="5418513" y="352917"/>
            <a:ext cx="3185487" cy="369332"/>
          </a:xfrm>
          <a:prstGeom prst="rect">
            <a:avLst/>
          </a:prstGeom>
          <a:ln>
            <a:solidFill>
              <a:schemeClr val="tx1"/>
            </a:solidFill>
          </a:ln>
        </p:spPr>
        <p:txBody>
          <a:bodyPr wrap="none" anchor="ctr" anchorCtr="0">
            <a:noAutofit/>
          </a:bodyPr>
          <a:lstStyle/>
          <a:p>
            <a:pPr algn="ctr"/>
            <a:r>
              <a:rPr lang="ja-JP" altLang="en-US" dirty="0"/>
              <a:t>選挙</a:t>
            </a:r>
            <a:r>
              <a:rPr lang="ja-JP" altLang="en-US" dirty="0" smtClean="0"/>
              <a:t>の種類①衆議院議員選挙</a:t>
            </a:r>
            <a:endParaRPr lang="en-US" altLang="ja-JP" dirty="0" smtClean="0"/>
          </a:p>
        </p:txBody>
      </p:sp>
      <p:sp>
        <p:nvSpPr>
          <p:cNvPr id="4" name="角丸四角形 3"/>
          <p:cNvSpPr/>
          <p:nvPr/>
        </p:nvSpPr>
        <p:spPr bwMode="gray">
          <a:xfrm>
            <a:off x="252000" y="303583"/>
            <a:ext cx="4716000" cy="468000"/>
          </a:xfrm>
          <a:prstGeom prst="roundRect">
            <a:avLst>
              <a:gd name="adj" fmla="val 12433"/>
            </a:avLst>
          </a:prstGeom>
          <a:pattFill prst="wdDnDiag">
            <a:fgClr>
              <a:schemeClr val="accent6"/>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
          <a:xfrm>
            <a:off x="306488" y="357583"/>
            <a:ext cx="1620000" cy="360000"/>
          </a:xfrm>
          <a:prstGeom prst="roundRect">
            <a:avLst>
              <a:gd name="adj" fmla="val 10854"/>
            </a:avLst>
          </a:prstGeom>
          <a:solidFill>
            <a:schemeClr val="accent6">
              <a:lumMod val="50000"/>
            </a:schemeClr>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３</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bwMode="gray">
          <a:xfrm>
            <a:off x="1926488" y="357583"/>
            <a:ext cx="2573504" cy="360000"/>
          </a:xfrm>
          <a:prstGeom prst="rect">
            <a:avLst/>
          </a:prstGeom>
          <a:noFill/>
        </p:spPr>
        <p:txBody>
          <a:bodyPr wrap="none" lIns="108000" tIns="36000" rIns="108000" bIns="108000" rtlCol="0" anchor="ctr" anchorCtr="0">
            <a:noAutofit/>
          </a:bodyPr>
          <a:lstStyle/>
          <a:p>
            <a:pPr algn="ct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r>
              <a:rPr lang="ja-JP" altLang="en-US" sz="2000" b="1"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投票方法について</a:t>
            </a:r>
            <a:r>
              <a:rPr lang="ja-JP" altLang="en-US"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bwMode="gray">
          <a:xfrm>
            <a:off x="4548115"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dirty="0" smtClean="0">
                <a:solidFill>
                  <a:schemeClr val="accent6">
                    <a:lumMod val="50000"/>
                  </a:schemeClr>
                </a:solidFill>
                <a:latin typeface="+mj-ea"/>
                <a:ea typeface="+mj-ea"/>
              </a:rPr>
              <a:t>８</a:t>
            </a:r>
            <a:endParaRPr lang="en-US" altLang="ja-JP" dirty="0" smtClean="0">
              <a:solidFill>
                <a:schemeClr val="accent6">
                  <a:lumMod val="50000"/>
                </a:schemeClr>
              </a:solidFill>
              <a:latin typeface="+mj-ea"/>
              <a:ea typeface="+mj-ea"/>
            </a:endParaRPr>
          </a:p>
        </p:txBody>
      </p:sp>
      <p:sp>
        <p:nvSpPr>
          <p:cNvPr id="11" name="正方形/長方形 10"/>
          <p:cNvSpPr/>
          <p:nvPr/>
        </p:nvSpPr>
        <p:spPr>
          <a:xfrm>
            <a:off x="323528" y="1223048"/>
            <a:ext cx="3456384" cy="2421976"/>
          </a:xfrm>
          <a:prstGeom prst="rect">
            <a:avLst/>
          </a:prstGeom>
          <a:solidFill>
            <a:srgbClr val="FFD757"/>
          </a:solidFill>
          <a:ln w="50800">
            <a:solidFill>
              <a:srgbClr val="EA7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１回の選挙で</a:t>
            </a:r>
            <a:r>
              <a:rPr lang="ja-JP" altLang="en-US" sz="2800" b="1" dirty="0" smtClean="0">
                <a:solidFill>
                  <a:srgbClr val="FF0000"/>
                </a:solidFill>
              </a:rPr>
              <a:t>東京都</a:t>
            </a:r>
            <a:r>
              <a:rPr lang="ja-JP" altLang="en-US" sz="2000" b="1" dirty="0" smtClean="0">
                <a:solidFill>
                  <a:schemeClr val="tx1"/>
                </a:solidFill>
              </a:rPr>
              <a:t>から</a:t>
            </a:r>
            <a:endParaRPr lang="en-US" altLang="ja-JP" sz="2000" b="1" dirty="0" smtClean="0">
              <a:solidFill>
                <a:schemeClr val="tx1"/>
              </a:solidFill>
            </a:endParaRPr>
          </a:p>
          <a:p>
            <a:pPr algn="ctr"/>
            <a:r>
              <a:rPr lang="ja-JP" altLang="en-US" sz="2000" b="1" dirty="0" smtClean="0">
                <a:solidFill>
                  <a:schemeClr val="tx1"/>
                </a:solidFill>
              </a:rPr>
              <a:t>選ばれる議員の数は</a:t>
            </a:r>
            <a:r>
              <a:rPr lang="en-US" altLang="ja-JP" sz="2000" b="1" dirty="0" smtClean="0">
                <a:solidFill>
                  <a:schemeClr val="tx1"/>
                </a:solidFill>
              </a:rPr>
              <a:t>…</a:t>
            </a:r>
          </a:p>
          <a:p>
            <a:pPr algn="ctr"/>
            <a:endParaRPr kumimoji="1" lang="en-US" altLang="ja-JP" sz="1200" b="1" dirty="0" smtClean="0">
              <a:solidFill>
                <a:schemeClr val="tx1"/>
              </a:solidFill>
            </a:endParaRPr>
          </a:p>
          <a:p>
            <a:pPr algn="ctr"/>
            <a:r>
              <a:rPr kumimoji="1" lang="ja-JP" altLang="en-US" sz="2400" b="1" dirty="0" smtClean="0">
                <a:solidFill>
                  <a:schemeClr val="tx1"/>
                </a:solidFill>
              </a:rPr>
              <a:t>小選挙区３０名</a:t>
            </a:r>
            <a:endParaRPr kumimoji="1" lang="en-US" altLang="ja-JP" sz="2400" b="1" dirty="0" smtClean="0">
              <a:solidFill>
                <a:schemeClr val="tx1"/>
              </a:solidFill>
            </a:endParaRPr>
          </a:p>
          <a:p>
            <a:pPr algn="ctr"/>
            <a:r>
              <a:rPr lang="ja-JP" altLang="en-US" sz="1600" dirty="0" smtClean="0">
                <a:solidFill>
                  <a:schemeClr val="tx1"/>
                </a:solidFill>
              </a:rPr>
              <a:t>（全国で２８９名）</a:t>
            </a:r>
            <a:endParaRPr lang="en-US" altLang="ja-JP" sz="1600" dirty="0" smtClean="0">
              <a:solidFill>
                <a:schemeClr val="tx1"/>
              </a:solidFill>
            </a:endParaRPr>
          </a:p>
          <a:p>
            <a:pPr algn="ctr"/>
            <a:r>
              <a:rPr kumimoji="1" lang="ja-JP" altLang="en-US" sz="2400" b="1" dirty="0">
                <a:solidFill>
                  <a:schemeClr val="tx1"/>
                </a:solidFill>
              </a:rPr>
              <a:t>比例</a:t>
            </a:r>
            <a:r>
              <a:rPr kumimoji="1" lang="ja-JP" altLang="en-US" sz="2400" b="1" dirty="0" smtClean="0">
                <a:solidFill>
                  <a:schemeClr val="tx1"/>
                </a:solidFill>
              </a:rPr>
              <a:t>代表１９名</a:t>
            </a:r>
            <a:endParaRPr kumimoji="1" lang="en-US" altLang="ja-JP" sz="2400" b="1" dirty="0" smtClean="0">
              <a:solidFill>
                <a:schemeClr val="tx1"/>
              </a:solidFill>
            </a:endParaRPr>
          </a:p>
          <a:p>
            <a:pPr algn="ctr"/>
            <a:r>
              <a:rPr lang="ja-JP" altLang="en-US" sz="1600" dirty="0" smtClean="0">
                <a:solidFill>
                  <a:schemeClr val="tx1"/>
                </a:solidFill>
              </a:rPr>
              <a:t>（全国で１７６名）</a:t>
            </a:r>
            <a:endParaRPr kumimoji="1" lang="ja-JP" altLang="en-US" sz="1600" dirty="0">
              <a:solidFill>
                <a:schemeClr val="tx1"/>
              </a:solidFill>
            </a:endParaRPr>
          </a:p>
        </p:txBody>
      </p:sp>
      <p:sp>
        <p:nvSpPr>
          <p:cNvPr id="14" name="メモ 13"/>
          <p:cNvSpPr/>
          <p:nvPr/>
        </p:nvSpPr>
        <p:spPr>
          <a:xfrm>
            <a:off x="5589065" y="5019873"/>
            <a:ext cx="1561143" cy="8640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候補者名</a:t>
            </a:r>
            <a:r>
              <a:rPr lang="ja-JP" altLang="en-US" dirty="0" smtClean="0">
                <a:solidFill>
                  <a:schemeClr val="tx1"/>
                </a:solidFill>
              </a:rPr>
              <a:t>を</a:t>
            </a:r>
            <a:endParaRPr lang="en-US" altLang="ja-JP" dirty="0" smtClean="0">
              <a:solidFill>
                <a:schemeClr val="tx1"/>
              </a:solidFill>
            </a:endParaRPr>
          </a:p>
          <a:p>
            <a:pPr algn="ctr"/>
            <a:r>
              <a:rPr lang="ja-JP" altLang="en-US" dirty="0">
                <a:solidFill>
                  <a:schemeClr val="tx1"/>
                </a:solidFill>
              </a:rPr>
              <a:t>記入します</a:t>
            </a:r>
            <a:endParaRPr kumimoji="1" lang="ja-JP" altLang="en-US" dirty="0">
              <a:solidFill>
                <a:schemeClr val="tx1"/>
              </a:solidFill>
            </a:endParaRPr>
          </a:p>
        </p:txBody>
      </p:sp>
      <p:sp>
        <p:nvSpPr>
          <p:cNvPr id="15" name="メモ 14"/>
          <p:cNvSpPr/>
          <p:nvPr/>
        </p:nvSpPr>
        <p:spPr>
          <a:xfrm>
            <a:off x="7282363" y="5019873"/>
            <a:ext cx="1561143" cy="86409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政党名</a:t>
            </a:r>
            <a:r>
              <a:rPr lang="ja-JP" altLang="en-US" dirty="0" smtClean="0">
                <a:solidFill>
                  <a:schemeClr val="tx1"/>
                </a:solidFill>
              </a:rPr>
              <a:t>を</a:t>
            </a:r>
            <a:endParaRPr lang="en-US" altLang="ja-JP" dirty="0" smtClean="0">
              <a:solidFill>
                <a:schemeClr val="tx1"/>
              </a:solidFill>
            </a:endParaRPr>
          </a:p>
          <a:p>
            <a:pPr algn="ctr"/>
            <a:r>
              <a:rPr kumimoji="1" lang="ja-JP" altLang="en-US" dirty="0" smtClean="0">
                <a:solidFill>
                  <a:schemeClr val="tx1"/>
                </a:solidFill>
              </a:rPr>
              <a:t>記入します</a:t>
            </a:r>
            <a:endParaRPr kumimoji="1" lang="ja-JP" altLang="en-US" dirty="0">
              <a:solidFill>
                <a:schemeClr val="tx1"/>
              </a:solidFill>
            </a:endParaRPr>
          </a:p>
        </p:txBody>
      </p:sp>
      <p:sp>
        <p:nvSpPr>
          <p:cNvPr id="16" name="テキスト ボックス 15"/>
          <p:cNvSpPr txBox="1"/>
          <p:nvPr/>
        </p:nvSpPr>
        <p:spPr bwMode="gray">
          <a:xfrm>
            <a:off x="5886656" y="980728"/>
            <a:ext cx="2930821" cy="1200329"/>
          </a:xfrm>
          <a:prstGeom prst="rect">
            <a:avLst/>
          </a:prstGeom>
          <a:solidFill>
            <a:schemeClr val="bg1">
              <a:alpha val="20000"/>
            </a:schemeClr>
          </a:solidFill>
          <a:ln w="12700" cmpd="dbl">
            <a:solidFill>
              <a:schemeClr val="accent6">
                <a:lumMod val="75000"/>
              </a:schemeClr>
            </a:solidFill>
          </a:ln>
        </p:spPr>
        <p:txBody>
          <a:bodyPr wrap="square" rtlCol="0" anchor="ctr">
            <a:spAutoFit/>
          </a:bodyPr>
          <a:lstStyle/>
          <a:p>
            <a:pPr algn="ctr"/>
            <a:r>
              <a:rPr lang="ja-JP" altLang="en-US" sz="3600" dirty="0" smtClean="0"/>
              <a:t>衆議院議員</a:t>
            </a:r>
            <a:endParaRPr lang="en-US" altLang="ja-JP" sz="3600" dirty="0" smtClean="0"/>
          </a:p>
          <a:p>
            <a:pPr algn="ctr"/>
            <a:r>
              <a:rPr lang="ja-JP" altLang="en-US" sz="3600" dirty="0"/>
              <a:t>選挙</a:t>
            </a:r>
          </a:p>
        </p:txBody>
      </p:sp>
      <p:sp>
        <p:nvSpPr>
          <p:cNvPr id="9" name="テキスト ボックス 8"/>
          <p:cNvSpPr txBox="1"/>
          <p:nvPr/>
        </p:nvSpPr>
        <p:spPr>
          <a:xfrm>
            <a:off x="5724128" y="2492896"/>
            <a:ext cx="1297150" cy="369332"/>
          </a:xfrm>
          <a:prstGeom prst="rect">
            <a:avLst/>
          </a:prstGeom>
          <a:noFill/>
        </p:spPr>
        <p:txBody>
          <a:bodyPr wrap="none" rtlCol="0">
            <a:spAutoFit/>
          </a:bodyPr>
          <a:lstStyle/>
          <a:p>
            <a:r>
              <a:rPr kumimoji="1" lang="en-US" altLang="ja-JP" dirty="0" smtClean="0"/>
              <a:t>&lt;</a:t>
            </a:r>
            <a:r>
              <a:rPr kumimoji="1" lang="ja-JP" altLang="en-US" dirty="0" smtClean="0"/>
              <a:t>小選挙区</a:t>
            </a:r>
            <a:r>
              <a:rPr kumimoji="1" lang="en-US" altLang="ja-JP" dirty="0" smtClean="0"/>
              <a:t>&gt;</a:t>
            </a:r>
            <a:endParaRPr kumimoji="1" lang="ja-JP" altLang="en-US" dirty="0"/>
          </a:p>
        </p:txBody>
      </p:sp>
      <p:sp>
        <p:nvSpPr>
          <p:cNvPr id="19" name="テキスト ボックス 18"/>
          <p:cNvSpPr txBox="1"/>
          <p:nvPr/>
        </p:nvSpPr>
        <p:spPr>
          <a:xfrm>
            <a:off x="7433026" y="2492896"/>
            <a:ext cx="1297150" cy="369332"/>
          </a:xfrm>
          <a:prstGeom prst="rect">
            <a:avLst/>
          </a:prstGeom>
          <a:noFill/>
        </p:spPr>
        <p:txBody>
          <a:bodyPr wrap="none" rtlCol="0">
            <a:spAutoFit/>
          </a:bodyPr>
          <a:lstStyle/>
          <a:p>
            <a:r>
              <a:rPr kumimoji="1" lang="en-US" altLang="ja-JP" dirty="0" smtClean="0"/>
              <a:t>&lt;</a:t>
            </a:r>
            <a:r>
              <a:rPr kumimoji="1" lang="ja-JP" altLang="en-US" dirty="0" smtClean="0"/>
              <a:t>比例代表</a:t>
            </a:r>
            <a:r>
              <a:rPr kumimoji="1" lang="en-US" altLang="ja-JP" dirty="0" smtClean="0"/>
              <a:t>&gt;</a:t>
            </a:r>
            <a:endParaRPr kumimoji="1" lang="ja-JP" altLang="en-US" dirty="0"/>
          </a:p>
        </p:txBody>
      </p:sp>
      <p:pic>
        <p:nvPicPr>
          <p:cNvPr id="1030" name="Picture 6" descr="C:\Users\T0521154\Desktop\thumbn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1711027"/>
            <a:ext cx="6552728" cy="474230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6933" y="2825875"/>
            <a:ext cx="1358553" cy="2141745"/>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2825875"/>
            <a:ext cx="1381842" cy="2141745"/>
          </a:xfrm>
          <a:prstGeom prst="rect">
            <a:avLst/>
          </a:prstGeom>
        </p:spPr>
      </p:pic>
    </p:spTree>
    <p:extLst>
      <p:ext uri="{BB962C8B-B14F-4D97-AF65-F5344CB8AC3E}">
        <p14:creationId xmlns:p14="http://schemas.microsoft.com/office/powerpoint/2010/main" val="336606034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4">
      <a:majorFont>
        <a:latin typeface="HGP創英角ｺﾞｼｯｸUB"/>
        <a:ea typeface="HGP創英角ｺﾞｼｯｸUB"/>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3856</TotalTime>
  <Words>1965</Words>
  <Application>Microsoft Office PowerPoint</Application>
  <PresentationFormat>画面に合わせる (4:3)</PresentationFormat>
  <Paragraphs>263</Paragraphs>
  <Slides>14</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HGP創英角ｺﾞｼｯｸUB</vt:lpstr>
      <vt:lpstr>HGSｺﾞｼｯｸE</vt:lpstr>
      <vt:lpstr>HG丸ｺﾞｼｯｸM-PRO</vt:lpstr>
      <vt:lpstr>ＭＳ Ｐゴシック</vt:lpstr>
      <vt:lpstr>Arial</vt:lpstr>
      <vt:lpstr>Calibri</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出前授業用資料</dc:title>
  <dc:creator>東京都</dc:creator>
  <cp:lastModifiedBy>細淵　俊行</cp:lastModifiedBy>
  <cp:revision>174</cp:revision>
  <cp:lastPrinted>2023-07-04T23:37:00Z</cp:lastPrinted>
  <dcterms:created xsi:type="dcterms:W3CDTF">2015-02-19T01:51:03Z</dcterms:created>
  <dcterms:modified xsi:type="dcterms:W3CDTF">2023-07-05T00:47:26Z</dcterms:modified>
</cp:coreProperties>
</file>