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64" r:id="rId3"/>
  </p:sldMasterIdLst>
  <p:notesMasterIdLst>
    <p:notesMasterId r:id="rId38"/>
  </p:notesMasterIdLst>
  <p:handoutMasterIdLst>
    <p:handoutMasterId r:id="rId39"/>
  </p:handoutMasterIdLst>
  <p:sldIdLst>
    <p:sldId id="271" r:id="rId4"/>
    <p:sldId id="517" r:id="rId5"/>
    <p:sldId id="518" r:id="rId6"/>
    <p:sldId id="572" r:id="rId7"/>
    <p:sldId id="404" r:id="rId8"/>
    <p:sldId id="437" r:id="rId9"/>
    <p:sldId id="438" r:id="rId10"/>
    <p:sldId id="599" r:id="rId11"/>
    <p:sldId id="600" r:id="rId12"/>
    <p:sldId id="613" r:id="rId13"/>
    <p:sldId id="614" r:id="rId14"/>
    <p:sldId id="611" r:id="rId15"/>
    <p:sldId id="566" r:id="rId16"/>
    <p:sldId id="567" r:id="rId17"/>
    <p:sldId id="607" r:id="rId18"/>
    <p:sldId id="612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92" r:id="rId30"/>
    <p:sldId id="570" r:id="rId31"/>
    <p:sldId id="571" r:id="rId32"/>
    <p:sldId id="593" r:id="rId33"/>
    <p:sldId id="594" r:id="rId34"/>
    <p:sldId id="263" r:id="rId35"/>
    <p:sldId id="374" r:id="rId36"/>
    <p:sldId id="606" r:id="rId37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1480E05-5D4E-46C3-9F0B-F1A53BF9BBDB}">
          <p14:sldIdLst>
            <p14:sldId id="271"/>
            <p14:sldId id="517"/>
            <p14:sldId id="518"/>
            <p14:sldId id="572"/>
            <p14:sldId id="404"/>
            <p14:sldId id="437"/>
            <p14:sldId id="438"/>
            <p14:sldId id="599"/>
            <p14:sldId id="600"/>
            <p14:sldId id="613"/>
            <p14:sldId id="614"/>
            <p14:sldId id="611"/>
            <p14:sldId id="566"/>
            <p14:sldId id="567"/>
            <p14:sldId id="607"/>
            <p14:sldId id="612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92"/>
            <p14:sldId id="570"/>
            <p14:sldId id="571"/>
            <p14:sldId id="593"/>
            <p14:sldId id="594"/>
            <p14:sldId id="263"/>
            <p14:sldId id="374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C7FAF1"/>
    <a:srgbClr val="FC9AE7"/>
    <a:srgbClr val="D3F8FD"/>
    <a:srgbClr val="D5B8EA"/>
    <a:srgbClr val="A3FFCD"/>
    <a:srgbClr val="F018D1"/>
    <a:srgbClr val="7107B9"/>
    <a:srgbClr val="7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48422" autoAdjust="0"/>
  </p:normalViewPr>
  <p:slideViewPr>
    <p:cSldViewPr>
      <p:cViewPr varScale="1">
        <p:scale>
          <a:sx n="56" d="100"/>
          <a:sy n="56" d="100"/>
        </p:scale>
        <p:origin x="3192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0" d="100"/>
          <a:sy n="60" d="100"/>
        </p:scale>
        <p:origin x="2046" y="-53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>
    <a:gradFill>
      <a:gsLst>
        <a:gs pos="0">
          <a:srgbClr val="FFFF99"/>
        </a:gs>
        <a:gs pos="98000">
          <a:schemeClr val="bg1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l">
              <a:defRPr sz="1300"/>
            </a:lvl1pPr>
          </a:lstStyle>
          <a:p>
            <a:r>
              <a:rPr kumimoji="1" lang="ja-JP" altLang="en-US" dirty="0" smtClean="0"/>
              <a:t>東京都立葛飾総合高等学校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208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r">
              <a:defRPr sz="1300"/>
            </a:lvl1pPr>
          </a:lstStyle>
          <a:p>
            <a:r>
              <a:rPr kumimoji="1" lang="en-US" altLang="ja-JP" dirty="0" smtClean="0"/>
              <a:t>2021/7/16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208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r">
              <a:defRPr sz="13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000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r">
              <a:defRPr sz="1300"/>
            </a:lvl1pPr>
          </a:lstStyle>
          <a:p>
            <a:fld id="{8D45320C-145F-47EF-A8FC-D7874FD29E34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0" tIns="47297" rIns="94600" bIns="472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7"/>
            <a:ext cx="5683250" cy="4605576"/>
          </a:xfrm>
          <a:prstGeom prst="rect">
            <a:avLst/>
          </a:prstGeom>
        </p:spPr>
        <p:txBody>
          <a:bodyPr vert="horz" lIns="94600" tIns="47297" rIns="94600" bIns="4729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000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r">
              <a:defRPr sz="13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5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0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01550-6BF9-471B-8152-6FE406A7BA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67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16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22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03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67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25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9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48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84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7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43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872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9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789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4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16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7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0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48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4413" y="774700"/>
            <a:ext cx="5151437" cy="38639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4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90" r:id="rId14"/>
    <p:sldLayoutId id="2147483675" r:id="rId15"/>
    <p:sldLayoutId id="2147483761" r:id="rId16"/>
    <p:sldLayoutId id="2147483762" r:id="rId17"/>
    <p:sldLayoutId id="2147483763" r:id="rId18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9" y="620688"/>
            <a:ext cx="547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高等学校</a:t>
            </a:r>
            <a:endParaRPr lang="en-US" altLang="ja-JP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前回の衆院選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投票率は何％？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766625" y="326165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48" y="4795357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昨年の衆議院議員選挙で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投票率は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53.86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でした。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57.21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％ですので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、ほぼ平均ということになります。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7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9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衆議院議員選挙の投票率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628800"/>
            <a:ext cx="7443056" cy="4465286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5436096" y="4941168"/>
            <a:ext cx="1080120" cy="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5436096" y="5301208"/>
            <a:ext cx="1080120" cy="0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516216" y="475185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令和３年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6216" y="51479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２９年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980629"/>
      </p:ext>
    </p:extLst>
  </p:cSld>
  <p:clrMapOvr>
    <a:masterClrMapping/>
  </p:clrMapOvr>
  <p:transition spd="slow" advTm="110298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52632"/>
            <a:ext cx="914104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9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今夏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行われた参議院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何票だった？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2926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3429262" y="4772027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6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・参議院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・参議院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4069521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kumimoji="1" lang="ja-JP" altLang="en-US" sz="60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endParaRPr kumimoji="1" lang="ja-JP" altLang="en-US" sz="6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0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0673" y="2204864"/>
            <a:ext cx="7772400" cy="2187674"/>
          </a:xfrm>
        </p:spPr>
        <p:txBody>
          <a:bodyPr>
            <a:no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投票に行こう！</a:t>
            </a:r>
            <a:endParaRPr kumimoji="1" lang="ja-JP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05" y="3943712"/>
            <a:ext cx="1939337" cy="24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77717" y="332656"/>
            <a:ext cx="8784976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もうすぐ、</a:t>
            </a:r>
            <a:endParaRPr lang="en-US" altLang="ja-JP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選挙デビュー！？</a:t>
            </a:r>
            <a:endParaRPr lang="ja-JP" alt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1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整理券を受け取る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お住まいに、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入場整理券が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送られてきます。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" y="1484784"/>
            <a:ext cx="42174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3722270" y="4492135"/>
            <a:ext cx="3460511" cy="19257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226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書かれている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204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選挙の種類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0BB10F5F-980D-4343-8ACC-89470B7D9A1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51520" y="1624265"/>
            <a:ext cx="2880320" cy="10530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国政選挙</a:t>
            </a:r>
            <a:endParaRPr kumimoji="1" lang="ja-JP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3528" y="4437112"/>
            <a:ext cx="2880320" cy="10530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地方選挙</a:t>
            </a:r>
            <a:endParaRPr kumimoji="1" lang="ja-JP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779912" y="1340768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779912" y="2272337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779912" y="3284984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779912" y="41761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779912" y="5112210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79912" y="59763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3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受付をします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受付に出します。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423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投票できるかの確認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本人かどうかの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確認をします。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625"/>
            <a:ext cx="4176464" cy="51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投票用紙の交付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もらいます。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" y="1412776"/>
            <a:ext cx="42383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候補者等の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名前を書きます。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3406"/>
            <a:ext cx="4176464" cy="50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767"/>
            <a:ext cx="4248472" cy="47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見守る人がいます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投票管理者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投票立会人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08" y="3609280"/>
            <a:ext cx="196016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20481" cy="47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019"/>
            <a:ext cx="9036496" cy="496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投票のながれ</a:t>
            </a: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（まとめ）</a:t>
            </a:r>
            <a:endParaRPr lang="ja-JP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67544" y="2159882"/>
            <a:ext cx="8219256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これはどの選挙の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投票でも同じです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206344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で投票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はできるか？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261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現行法ではできません。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投票は、原則、投票所で行うことになります。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154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17430"/>
              </p:ext>
            </p:extLst>
          </p:nvPr>
        </p:nvGraphicFramePr>
        <p:xfrm>
          <a:off x="378335" y="764706"/>
          <a:ext cx="8568950" cy="583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0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2023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2024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2025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2026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2027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年おき半数改選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○区市町村長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○区議会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星 5 10"/>
          <p:cNvSpPr/>
          <p:nvPr/>
        </p:nvSpPr>
        <p:spPr>
          <a:xfrm>
            <a:off x="3275856" y="515719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5652120" y="2684918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星 5 15"/>
          <p:cNvSpPr/>
          <p:nvPr/>
        </p:nvSpPr>
        <p:spPr>
          <a:xfrm>
            <a:off x="4484339" y="3465003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星 5 16"/>
          <p:cNvSpPr/>
          <p:nvPr/>
        </p:nvSpPr>
        <p:spPr>
          <a:xfrm>
            <a:off x="5652120" y="1772816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984950"/>
            <a:ext cx="506012" cy="432854"/>
          </a:xfrm>
          <a:prstGeom prst="rect">
            <a:avLst/>
          </a:prstGeom>
        </p:spPr>
      </p:pic>
      <p:sp>
        <p:nvSpPr>
          <p:cNvPr id="13" name="星 5 12"/>
          <p:cNvSpPr/>
          <p:nvPr/>
        </p:nvSpPr>
        <p:spPr>
          <a:xfrm>
            <a:off x="5643959" y="4248755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8102348" y="5199283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星 5 9"/>
          <p:cNvSpPr/>
          <p:nvPr/>
        </p:nvSpPr>
        <p:spPr>
          <a:xfrm>
            <a:off x="3275856" y="598495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8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8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やり直しはしません</a:t>
            </a: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にかかわらず、結果は確定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4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投票するにあたって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/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8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50070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24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に実施された選挙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4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日に実施されました。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また、来年には統一地方選挙も予定されて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円/楕円 2"/>
          <p:cNvSpPr/>
          <p:nvPr/>
        </p:nvSpPr>
        <p:spPr>
          <a:xfrm>
            <a:off x="1082073" y="3255639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 bwMode="gray">
          <a:xfrm>
            <a:off x="475644" y="3787262"/>
            <a:ext cx="3846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6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631893" y="1124744"/>
            <a:ext cx="349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理想の答え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あきらめずに・・・・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2830046" y="596215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しましょう。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区役所などで、当日の投票所と同様、２０時まで投票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43608" y="328498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9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7343</TotalTime>
  <Words>837</Words>
  <Application>Microsoft Office PowerPoint</Application>
  <PresentationFormat>画面に合わせる (4:3)</PresentationFormat>
  <Paragraphs>232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HG丸ｺﾞｼｯｸM-PRO</vt:lpstr>
      <vt:lpstr>HG創英角ｺﾞｼｯｸUB</vt:lpstr>
      <vt:lpstr>Meiryo UI</vt:lpstr>
      <vt:lpstr>ＭＳ Ｐゴシック</vt:lpstr>
      <vt:lpstr>Arial</vt:lpstr>
      <vt:lpstr>Calibri</vt:lpstr>
      <vt:lpstr>Century Gothic</vt:lpstr>
      <vt:lpstr>Office ​​テーマ</vt:lpstr>
      <vt:lpstr>2_Office ​​テーマ</vt:lpstr>
      <vt:lpstr>3_Office ​​テーマ</vt:lpstr>
      <vt:lpstr>選挙のはなしをしよう</vt:lpstr>
      <vt:lpstr>PowerPoint プレゼンテーション</vt:lpstr>
      <vt:lpstr>PowerPoint プレゼンテーション</vt:lpstr>
      <vt:lpstr>日本の選挙の４原則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衆議院議員選挙の投票率</vt:lpstr>
      <vt:lpstr>投票率が低いとどうなる？</vt:lpstr>
      <vt:lpstr>選挙の歴史をみてみよう</vt:lpstr>
      <vt:lpstr>PowerPoint プレゼンテーション</vt:lpstr>
      <vt:lpstr>PowerPoint プレゼンテーション</vt:lpstr>
      <vt:lpstr>投票に行こう！</vt:lpstr>
      <vt:lpstr>入場整理券を受け取る</vt:lpstr>
      <vt:lpstr>投票所へ行きます</vt:lpstr>
      <vt:lpstr>受付をします</vt:lpstr>
      <vt:lpstr>投票できるかの確認</vt:lpstr>
      <vt:lpstr>投票用紙の交付</vt:lpstr>
      <vt:lpstr>投票記載台</vt:lpstr>
      <vt:lpstr>投票箱</vt:lpstr>
      <vt:lpstr>見守る人がいます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投票先を決めるには？</vt:lpstr>
      <vt:lpstr>情報を集める方法は？</vt:lpstr>
      <vt:lpstr>投票するにあたって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花澤　美穂子</cp:lastModifiedBy>
  <cp:revision>473</cp:revision>
  <cp:lastPrinted>2021-06-29T10:37:41Z</cp:lastPrinted>
  <dcterms:created xsi:type="dcterms:W3CDTF">2015-06-05T06:25:16Z</dcterms:created>
  <dcterms:modified xsi:type="dcterms:W3CDTF">2023-04-24T05:47:17Z</dcterms:modified>
</cp:coreProperties>
</file>