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764" r:id="rId3"/>
  </p:sldMasterIdLst>
  <p:notesMasterIdLst>
    <p:notesMasterId r:id="rId38"/>
  </p:notesMasterIdLst>
  <p:handoutMasterIdLst>
    <p:handoutMasterId r:id="rId39"/>
  </p:handoutMasterIdLst>
  <p:sldIdLst>
    <p:sldId id="271" r:id="rId4"/>
    <p:sldId id="517" r:id="rId5"/>
    <p:sldId id="518" r:id="rId6"/>
    <p:sldId id="572" r:id="rId7"/>
    <p:sldId id="404" r:id="rId8"/>
    <p:sldId id="437" r:id="rId9"/>
    <p:sldId id="438" r:id="rId10"/>
    <p:sldId id="599" r:id="rId11"/>
    <p:sldId id="600" r:id="rId12"/>
    <p:sldId id="613" r:id="rId13"/>
    <p:sldId id="614" r:id="rId14"/>
    <p:sldId id="611" r:id="rId15"/>
    <p:sldId id="566" r:id="rId16"/>
    <p:sldId id="567" r:id="rId17"/>
    <p:sldId id="607" r:id="rId18"/>
    <p:sldId id="612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84" r:id="rId28"/>
    <p:sldId id="585" r:id="rId29"/>
    <p:sldId id="592" r:id="rId30"/>
    <p:sldId id="570" r:id="rId31"/>
    <p:sldId id="571" r:id="rId32"/>
    <p:sldId id="593" r:id="rId33"/>
    <p:sldId id="594" r:id="rId34"/>
    <p:sldId id="263" r:id="rId35"/>
    <p:sldId id="374" r:id="rId36"/>
    <p:sldId id="606" r:id="rId37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1480E05-5D4E-46C3-9F0B-F1A53BF9BBDB}">
          <p14:sldIdLst>
            <p14:sldId id="271"/>
            <p14:sldId id="517"/>
            <p14:sldId id="518"/>
            <p14:sldId id="572"/>
            <p14:sldId id="404"/>
            <p14:sldId id="437"/>
            <p14:sldId id="438"/>
            <p14:sldId id="599"/>
            <p14:sldId id="600"/>
            <p14:sldId id="613"/>
            <p14:sldId id="614"/>
            <p14:sldId id="611"/>
            <p14:sldId id="566"/>
            <p14:sldId id="567"/>
            <p14:sldId id="607"/>
            <p14:sldId id="612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92"/>
            <p14:sldId id="570"/>
            <p14:sldId id="571"/>
            <p14:sldId id="593"/>
            <p14:sldId id="594"/>
            <p14:sldId id="263"/>
            <p14:sldId id="374"/>
            <p14:sldId id="6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C7FAF1"/>
    <a:srgbClr val="FC9AE7"/>
    <a:srgbClr val="D3F8FD"/>
    <a:srgbClr val="D5B8EA"/>
    <a:srgbClr val="A3FFCD"/>
    <a:srgbClr val="F018D1"/>
    <a:srgbClr val="7107B9"/>
    <a:srgbClr val="79F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79882" autoAdjust="0"/>
  </p:normalViewPr>
  <p:slideViewPr>
    <p:cSldViewPr>
      <p:cViewPr varScale="1">
        <p:scale>
          <a:sx n="91" d="100"/>
          <a:sy n="91" d="100"/>
        </p:scale>
        <p:origin x="1452" y="7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0" d="100"/>
          <a:sy n="60" d="100"/>
        </p:scale>
        <p:origin x="2046" y="-53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Sheet1!$D$4</c:f>
              <c:strCache>
                <c:ptCount val="1"/>
                <c:pt idx="0">
                  <c:v>R2.7</c:v>
                </c:pt>
              </c:strCache>
            </c:strRef>
          </c:tx>
          <c:spPr>
            <a:ln w="6347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0">
                <a:solidFill>
                  <a:schemeClr val="accent2"/>
                </a:solidFill>
              </a:ln>
              <a:effectLst/>
            </c:spPr>
          </c:marker>
          <c:cat>
            <c:strRef>
              <c:f>Sheet1!$B$5:$B$13</c:f>
              <c:strCache>
                <c:ptCount val="9"/>
                <c:pt idx="0">
                  <c:v>18歳</c:v>
                </c:pt>
                <c:pt idx="1">
                  <c:v>19歳</c:v>
                </c:pt>
                <c:pt idx="2">
                  <c:v>20歳代</c:v>
                </c:pt>
                <c:pt idx="3">
                  <c:v>30歳代</c:v>
                </c:pt>
                <c:pt idx="4">
                  <c:v>40歳代</c:v>
                </c:pt>
                <c:pt idx="5">
                  <c:v>50歳代</c:v>
                </c:pt>
                <c:pt idx="6">
                  <c:v>60歳代</c:v>
                </c:pt>
                <c:pt idx="7">
                  <c:v>70歳代</c:v>
                </c:pt>
                <c:pt idx="8">
                  <c:v>80歳以上</c:v>
                </c:pt>
              </c:strCache>
            </c:strRef>
          </c:cat>
          <c:val>
            <c:numRef>
              <c:f>Sheet1!$D$5:$D$13</c:f>
              <c:numCache>
                <c:formatCode>0.00</c:formatCode>
                <c:ptCount val="9"/>
                <c:pt idx="0">
                  <c:v>60.582754894420695</c:v>
                </c:pt>
                <c:pt idx="1">
                  <c:v>47.919264198333963</c:v>
                </c:pt>
                <c:pt idx="2" formatCode="General">
                  <c:v>41.172272689855518</c:v>
                </c:pt>
                <c:pt idx="3" formatCode="General">
                  <c:v>50.230464583990766</c:v>
                </c:pt>
                <c:pt idx="4" formatCode="General">
                  <c:v>56.49162846610183</c:v>
                </c:pt>
                <c:pt idx="5" formatCode="General">
                  <c:v>60.200212493747408</c:v>
                </c:pt>
                <c:pt idx="6" formatCode="General">
                  <c:v>63.658676927395689</c:v>
                </c:pt>
                <c:pt idx="7" formatCode="General">
                  <c:v>65.101444858121127</c:v>
                </c:pt>
                <c:pt idx="8" formatCode="General">
                  <c:v>45.785996325893635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48-407F-B892-A29963BCAACC}"/>
            </c:ext>
          </c:extLst>
        </c:ser>
        <c:ser>
          <c:idx val="2"/>
          <c:order val="1"/>
          <c:tx>
            <c:strRef>
              <c:f>Sheet1!$E$4</c:f>
              <c:strCache>
                <c:ptCount val="1"/>
                <c:pt idx="0">
                  <c:v>R6.7</c:v>
                </c:pt>
              </c:strCache>
            </c:strRef>
          </c:tx>
          <c:spPr>
            <a:ln w="82511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0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8308457711442788E-2"/>
                  <c:y val="-5.5604931343492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48-407F-B892-A29963BCAACC}"/>
                </c:ext>
              </c:extLst>
            </c:dLbl>
            <c:dLbl>
              <c:idx val="4"/>
              <c:layout>
                <c:manualLayout>
                  <c:x val="-4.3708170823486374E-2"/>
                  <c:y val="-3.8974726284822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8-407F-B892-A29963BCAACC}"/>
                </c:ext>
              </c:extLst>
            </c:dLbl>
            <c:dLbl>
              <c:idx val="6"/>
              <c:layout>
                <c:manualLayout>
                  <c:x val="-4.3708170823486374E-2"/>
                  <c:y val="-2.4929779875877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48-407F-B892-A29963BCAACC}"/>
                </c:ext>
              </c:extLst>
            </c:dLbl>
            <c:dLbl>
              <c:idx val="7"/>
              <c:layout>
                <c:manualLayout>
                  <c:x val="-4.5170961011688729E-2"/>
                  <c:y val="-2.4929779875877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48-407F-B892-A29963BCAAC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48-407F-B892-A29963BCA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Sheet1!$B$5:$B$13</c:f>
              <c:strCache>
                <c:ptCount val="9"/>
                <c:pt idx="0">
                  <c:v>18歳</c:v>
                </c:pt>
                <c:pt idx="1">
                  <c:v>19歳</c:v>
                </c:pt>
                <c:pt idx="2">
                  <c:v>20歳代</c:v>
                </c:pt>
                <c:pt idx="3">
                  <c:v>30歳代</c:v>
                </c:pt>
                <c:pt idx="4">
                  <c:v>40歳代</c:v>
                </c:pt>
                <c:pt idx="5">
                  <c:v>50歳代</c:v>
                </c:pt>
                <c:pt idx="6">
                  <c:v>60歳代</c:v>
                </c:pt>
                <c:pt idx="7">
                  <c:v>70歳代</c:v>
                </c:pt>
                <c:pt idx="8">
                  <c:v>80歳以上</c:v>
                </c:pt>
              </c:strCache>
            </c:strRef>
          </c:cat>
          <c:val>
            <c:numRef>
              <c:f>Sheet1!$E$5:$E$13</c:f>
              <c:numCache>
                <c:formatCode>General</c:formatCode>
                <c:ptCount val="9"/>
                <c:pt idx="0">
                  <c:v>59.99</c:v>
                </c:pt>
                <c:pt idx="1">
                  <c:v>49.87</c:v>
                </c:pt>
                <c:pt idx="2">
                  <c:v>44.95</c:v>
                </c:pt>
                <c:pt idx="3">
                  <c:v>57.75</c:v>
                </c:pt>
                <c:pt idx="4">
                  <c:v>63.36</c:v>
                </c:pt>
                <c:pt idx="5">
                  <c:v>65.56</c:v>
                </c:pt>
                <c:pt idx="6">
                  <c:v>69.569999999999993</c:v>
                </c:pt>
                <c:pt idx="7">
                  <c:v>70.209999999999994</c:v>
                </c:pt>
                <c:pt idx="8">
                  <c:v>51.17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948-407F-B892-A29963BCA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381968"/>
        <c:axId val="1"/>
      </c:lineChart>
      <c:catAx>
        <c:axId val="26338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20"/>
        </c:scaling>
        <c:delete val="0"/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263381968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0.51902620690500034"/>
          <c:y val="0.67997408054666475"/>
          <c:w val="0.37750230462732415"/>
          <c:h val="5.9198460541559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9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0" cap="flat" cmpd="sng" algn="ctr">
      <a:solidFill>
        <a:schemeClr val="tx2">
          <a:lumMod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</dgm:pt>
    <dgm:pt modelId="{915AC324-023B-4308-B2EB-060623574740}" type="pres">
      <dgm:prSet presAssocID="{BC0494B9-11BC-4DAD-9B6E-100F30D73757}" presName="diamond" presStyleLbl="bgShp" presStyleIdx="0" presStyleCnt="1"/>
      <dgm:spPr/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</dgm:pt>
  </dgm:ptLst>
  <dgm:cxnLst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>
    <a:gradFill>
      <a:gsLst>
        <a:gs pos="0">
          <a:srgbClr val="FFFF99"/>
        </a:gs>
        <a:gs pos="98000">
          <a:schemeClr val="bg1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X="-758" custLinFactNeighborY="1462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98117" custLinFactNeighborX="58151">
        <dgm:presLayoutVars>
          <dgm:bulletEnabled val="1"/>
        </dgm:presLayoutVars>
      </dgm:prSet>
      <dgm:spPr/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33746" custLinFactNeighborX="62651" custLinFactNeighborY="-28796">
        <dgm:presLayoutVars>
          <dgm:bulletEnabled val="1"/>
        </dgm:presLayoutVars>
      </dgm:prSet>
      <dgm:spPr/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ScaleY="33587" custLinFactNeighborX="5012" custLinFactNeighborY="-62481">
        <dgm:presLayoutVars>
          <dgm:bulletEnabled val="1"/>
        </dgm:presLayoutVars>
      </dgm:prSet>
      <dgm:spPr/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</dgm:pt>
    <dgm:pt modelId="{887D91D5-F4C2-4A59-9F0F-9C271E43D6DD}" type="pres">
      <dgm:prSet presAssocID="{F62AC78F-FD2B-43FA-BD64-84E6CF676C0D}" presName="linNode" presStyleCnt="0"/>
      <dgm:spPr/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C27894ED-41FD-469D-BAEC-8EB195D2ED88}" type="pres">
      <dgm:prSet presAssocID="{45B56A6B-1307-46E4-BF54-C34ED579F67C}" presName="sp" presStyleCnt="0"/>
      <dgm:spPr/>
    </dgm:pt>
    <dgm:pt modelId="{7BE67A65-3291-4E92-A7F2-0BED1503198B}" type="pres">
      <dgm:prSet presAssocID="{FB00052A-8F1E-478D-8439-3CD2B16B7566}" presName="linNode" presStyleCnt="0"/>
      <dgm:spPr/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AEAE075A-3D51-41D0-9504-3C47D92CA1DB}" type="pres">
      <dgm:prSet presAssocID="{601361FF-5CD1-4FAB-A895-1A3AABD52855}" presName="sp" presStyleCnt="0"/>
      <dgm:spPr/>
    </dgm:pt>
    <dgm:pt modelId="{FDBF27AC-CCE5-4E0C-B2CD-C8A4502CA11F}" type="pres">
      <dgm:prSet presAssocID="{F4FC9B50-AC10-49FE-8EBB-6F8BFE09159E}" presName="linNode" presStyleCnt="0"/>
      <dgm:spPr/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</dgm:pt>
    <dgm:pt modelId="{5C3293CE-682D-40BD-A013-8CB324193559}" type="pres">
      <dgm:prSet presAssocID="{14F7A247-CC1C-4B4E-9276-37BC4FD180E2}" presName="sp" presStyleCnt="0"/>
      <dgm:spPr/>
    </dgm:pt>
    <dgm:pt modelId="{C91D9CA8-46D8-49DA-A4F4-F90B1933392E}" type="pres">
      <dgm:prSet presAssocID="{399CAB32-E54F-40F6-8FD5-09CA5365F1A4}" presName="linNode" presStyleCnt="0"/>
      <dgm:spPr/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</dgm:pt>
  </dgm:ptLst>
  <dgm:cxnLst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8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8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8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8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8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531265" y="0"/>
          <a:ext cx="7880230" cy="492514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367199" y="3662337"/>
          <a:ext cx="181245" cy="1812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906586" y="3752959"/>
          <a:ext cx="4017184" cy="117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38" tIns="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</a:p>
      </dsp:txBody>
      <dsp:txXfrm>
        <a:off x="906586" y="3752959"/>
        <a:ext cx="4017184" cy="1172184"/>
      </dsp:txXfrm>
    </dsp:sp>
    <dsp:sp modelId="{5195660F-E15B-436F-8781-3481BE6BB663}">
      <dsp:nvSpPr>
        <dsp:cNvPr id="0" name=""/>
        <dsp:cNvSpPr/>
      </dsp:nvSpPr>
      <dsp:spPr>
        <a:xfrm>
          <a:off x="2647737" y="2516748"/>
          <a:ext cx="315209" cy="3152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595540" y="2826270"/>
          <a:ext cx="2636239" cy="169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23" tIns="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</a:p>
      </dsp:txBody>
      <dsp:txXfrm>
        <a:off x="2595540" y="2826270"/>
        <a:ext cx="2636239" cy="1691086"/>
      </dsp:txXfrm>
    </dsp:sp>
    <dsp:sp modelId="{A6B9DC05-D311-492F-979F-07DA941A71E4}">
      <dsp:nvSpPr>
        <dsp:cNvPr id="0" name=""/>
        <dsp:cNvSpPr/>
      </dsp:nvSpPr>
      <dsp:spPr>
        <a:xfrm>
          <a:off x="4282885" y="1672578"/>
          <a:ext cx="417652" cy="417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257723" y="2013229"/>
          <a:ext cx="4196381" cy="102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305" tIns="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</a:p>
      </dsp:txBody>
      <dsp:txXfrm>
        <a:off x="4257723" y="2013229"/>
        <a:ext cx="4196381" cy="1027140"/>
      </dsp:txXfrm>
    </dsp:sp>
    <dsp:sp modelId="{87A54844-97A9-4D62-93DE-45BD28B64FEB}">
      <dsp:nvSpPr>
        <dsp:cNvPr id="0" name=""/>
        <dsp:cNvSpPr/>
      </dsp:nvSpPr>
      <dsp:spPr>
        <a:xfrm>
          <a:off x="6063817" y="1114067"/>
          <a:ext cx="559496" cy="559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906950" y="360037"/>
          <a:ext cx="2693960" cy="118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66" tIns="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</a:p>
      </dsp:txBody>
      <dsp:txXfrm>
        <a:off x="5906950" y="360037"/>
        <a:ext cx="2693960" cy="1186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3078206" cy="511649"/>
          </a:xfrm>
          <a:prstGeom prst="rect">
            <a:avLst/>
          </a:prstGeom>
        </p:spPr>
        <p:txBody>
          <a:bodyPr vert="horz" lIns="94607" tIns="47302" rIns="94607" bIns="47302" rtlCol="0"/>
          <a:lstStyle>
            <a:lvl1pPr algn="l">
              <a:defRPr sz="1300"/>
            </a:lvl1pPr>
          </a:lstStyle>
          <a:p>
            <a:r>
              <a:rPr kumimoji="1" lang="ja-JP" altLang="en-US" dirty="0"/>
              <a:t>東京都立葛飾総合高等学校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4208" y="3"/>
            <a:ext cx="3078206" cy="511649"/>
          </a:xfrm>
          <a:prstGeom prst="rect">
            <a:avLst/>
          </a:prstGeom>
        </p:spPr>
        <p:txBody>
          <a:bodyPr vert="horz" lIns="94607" tIns="47302" rIns="94607" bIns="47302" rtlCol="0"/>
          <a:lstStyle>
            <a:lvl1pPr algn="r">
              <a:defRPr sz="1300"/>
            </a:lvl1pPr>
          </a:lstStyle>
          <a:p>
            <a:r>
              <a:rPr kumimoji="1" lang="en-US" altLang="ja-JP" dirty="0"/>
              <a:t>2021/7/16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9721335"/>
            <a:ext cx="3078206" cy="511648"/>
          </a:xfrm>
          <a:prstGeom prst="rect">
            <a:avLst/>
          </a:prstGeom>
        </p:spPr>
        <p:txBody>
          <a:bodyPr vert="horz" lIns="94607" tIns="47302" rIns="94607" bIns="473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4208" y="9721335"/>
            <a:ext cx="3078206" cy="511648"/>
          </a:xfrm>
          <a:prstGeom prst="rect">
            <a:avLst/>
          </a:prstGeom>
        </p:spPr>
        <p:txBody>
          <a:bodyPr vert="horz" lIns="94607" tIns="47302" rIns="94607" bIns="47302" rtlCol="0" anchor="b"/>
          <a:lstStyle>
            <a:lvl1pPr algn="r">
              <a:defRPr sz="13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000" y="2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/>
          <a:lstStyle>
            <a:lvl1pPr algn="r">
              <a:defRPr sz="1300"/>
            </a:lvl1pPr>
          </a:lstStyle>
          <a:p>
            <a:fld id="{8D45320C-145F-47EF-A8FC-D7874FD29E34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00" tIns="47297" rIns="94600" bIns="472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861447"/>
            <a:ext cx="5683250" cy="4605576"/>
          </a:xfrm>
          <a:prstGeom prst="rect">
            <a:avLst/>
          </a:prstGeom>
        </p:spPr>
        <p:txBody>
          <a:bodyPr vert="horz" lIns="94600" tIns="47297" rIns="94600" bIns="4729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721108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000" y="9721108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 anchor="b"/>
          <a:lstStyle>
            <a:lvl1pPr algn="r">
              <a:defRPr sz="13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C2E0-AA84-4A64-A1A0-97582651783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5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C2E0-AA84-4A64-A1A0-97582651783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80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01550-6BF9-471B-8152-6FE406A7BA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67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162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22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6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C2E0-AA84-4A64-A1A0-97582651783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03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67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250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79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483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845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871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430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872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579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789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44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16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8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37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30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48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4413" y="774700"/>
            <a:ext cx="5151437" cy="38639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05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4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4684-F59A-4593-8BA1-F12F65AA8CF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A70-4C5C-407A-8247-5D72AF6AE2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C20E-CCDC-40CB-8321-406E2BCF47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FE53-A836-4DD8-A08E-1F2146F0AD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766E-0FA8-46D7-A806-C63D0EAC43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7B6A-414F-4955-AAF3-93EF4D95F8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6A3C-3ACD-4D12-BB04-7BFC9863E0F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4AEC-B11E-48A6-8C81-BF46092C3A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E11-C3BD-4070-BF4E-A73ACE77D00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F37-7A0D-48B4-B88F-149686C182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D984-82FE-47EE-9114-DA9417C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90" r:id="rId14"/>
    <p:sldLayoutId id="2147483675" r:id="rId15"/>
    <p:sldLayoutId id="2147483761" r:id="rId16"/>
    <p:sldLayoutId id="2147483762" r:id="rId17"/>
    <p:sldLayoutId id="2147483763" r:id="rId18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4A5-0CC7-42D2-A41D-6F4B2F823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9" y="620688"/>
            <a:ext cx="547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○○高等学校</a:t>
            </a:r>
            <a:endParaRPr lang="en-US" altLang="ja-JP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877272"/>
            <a:ext cx="4968552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DC335-1703-4FE2-A439-FA110269A54C}" type="slidenum">
              <a:rPr kumimoji="1" lang="ja-JP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今年の都知事選、</a:t>
            </a: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歳の投票率は何％？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766625" y="326165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約４０％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48" y="4795357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約６０％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4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DC335-1703-4FE2-A439-FA110269A54C}" type="slidenum">
              <a:rPr kumimoji="1" lang="ja-JP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4"/>
            <a:ext cx="3337882" cy="447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今年の都知事選挙での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歳の投票率は、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59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.99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でした。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なお、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49.87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全体平均は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60.62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でした。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772451" y="2997054"/>
            <a:ext cx="3337882" cy="31947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2" y="3812851"/>
            <a:ext cx="3933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約６０％</a:t>
            </a:r>
          </a:p>
        </p:txBody>
      </p:sp>
    </p:spTree>
    <p:extLst>
      <p:ext uri="{BB962C8B-B14F-4D97-AF65-F5344CB8AC3E}">
        <p14:creationId xmlns:p14="http://schemas.microsoft.com/office/powerpoint/2010/main" val="35949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東京都知事選挙の投票率</a:t>
            </a: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AA35F740-C987-4CC2-B4A4-5DD622C4A9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690562"/>
              </p:ext>
            </p:extLst>
          </p:nvPr>
        </p:nvGraphicFramePr>
        <p:xfrm>
          <a:off x="473970" y="1700808"/>
          <a:ext cx="8277225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0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7" y="1201703"/>
            <a:ext cx="8784966" cy="2437575"/>
            <a:chOff x="163518" y="61"/>
            <a:chExt cx="8784966" cy="2437575"/>
          </a:xfrm>
        </p:grpSpPr>
        <p:sp>
          <p:nvSpPr>
            <p:cNvPr id="7" name="角丸四角形 6"/>
            <p:cNvSpPr/>
            <p:nvPr/>
          </p:nvSpPr>
          <p:spPr>
            <a:xfrm>
              <a:off x="163518" y="61"/>
              <a:ext cx="8784966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角丸四角形 4"/>
            <p:cNvSpPr/>
            <p:nvPr/>
          </p:nvSpPr>
          <p:spPr>
            <a:xfrm>
              <a:off x="282511" y="119054"/>
              <a:ext cx="8546980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「自分達の代表者を選挙で決める」という</a:t>
              </a:r>
              <a:r>
                <a:rPr lang="ja-JP" altLang="en-US" sz="4400" b="1" kern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選挙制度の趣旨</a:t>
              </a:r>
              <a:r>
                <a:rPr lang="ja-JP" altLang="en-US" sz="44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と実際の状況に差が生じてしまいます。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63518" y="3789039"/>
            <a:ext cx="8816963" cy="2437575"/>
            <a:chOff x="163518" y="2559515"/>
            <a:chExt cx="8816963" cy="2437575"/>
          </a:xfrm>
        </p:grpSpPr>
        <p:sp>
          <p:nvSpPr>
            <p:cNvPr id="10" name="角丸四角形 9"/>
            <p:cNvSpPr/>
            <p:nvPr/>
          </p:nvSpPr>
          <p:spPr>
            <a:xfrm>
              <a:off x="163518" y="2559515"/>
              <a:ext cx="8816963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角丸四角形 4"/>
            <p:cNvSpPr/>
            <p:nvPr/>
          </p:nvSpPr>
          <p:spPr>
            <a:xfrm>
              <a:off x="282511" y="2678508"/>
              <a:ext cx="8578977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必ず投票する人達の要望がとおりやすくなり、政治がコントロールされる可能性が高くなります。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980629"/>
      </p:ext>
    </p:extLst>
  </p:cSld>
  <p:clrMapOvr>
    <a:masterClrMapping/>
  </p:clrMapOvr>
  <p:transition spd="slow" advTm="110298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6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ja-JP" sz="5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の歴史をみてみよう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2" y="1252633"/>
            <a:ext cx="8973487" cy="512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79340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324002" y="727253"/>
            <a:ext cx="8819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今秋行われた衆議院議員選挙のときに投票した数は何票？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2926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２票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3429262" y="4772027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３票</a:t>
            </a:r>
          </a:p>
        </p:txBody>
      </p:sp>
    </p:spTree>
    <p:extLst>
      <p:ext uri="{BB962C8B-B14F-4D97-AF65-F5344CB8AC3E}">
        <p14:creationId xmlns:p14="http://schemas.microsoft.com/office/powerpoint/2010/main" val="27866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990833" y="3300168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DC335-1703-4FE2-A439-FA110269A54C}" type="slidenum">
              <a:rPr kumimoji="1" lang="ja-JP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498497" y="1495059"/>
            <a:ext cx="4454578" cy="442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・衆議院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選挙区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選出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・衆議院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比例代表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選出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3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最高裁判所裁判官</a:t>
            </a:r>
            <a:endParaRPr lang="en-US" altLang="ja-JP" sz="39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国民審査</a:t>
            </a:r>
            <a:endParaRPr kumimoji="1" lang="en-US" altLang="ja-JP" sz="3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434803" y="4069521"/>
            <a:ext cx="384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kumimoji="1" lang="ja-JP" altLang="en-US" sz="60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票</a:t>
            </a:r>
          </a:p>
        </p:txBody>
      </p:sp>
    </p:spTree>
    <p:extLst>
      <p:ext uri="{BB962C8B-B14F-4D97-AF65-F5344CB8AC3E}">
        <p14:creationId xmlns:p14="http://schemas.microsoft.com/office/powerpoint/2010/main" val="267202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0673" y="2204864"/>
            <a:ext cx="7772400" cy="2187674"/>
          </a:xfrm>
        </p:spPr>
        <p:txBody>
          <a:bodyPr>
            <a:noAutofit/>
          </a:bodyPr>
          <a:lstStyle/>
          <a:p>
            <a:r>
              <a:rPr lang="ja-JP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投票に行こう！</a:t>
            </a:r>
            <a:endParaRPr kumimoji="1" lang="ja-JP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05" y="3943712"/>
            <a:ext cx="1939337" cy="24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77717" y="332656"/>
            <a:ext cx="8784976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もうすぐ、</a:t>
            </a:r>
            <a:endParaRPr lang="en-US" altLang="ja-JP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　選挙デビュー！？</a:t>
            </a:r>
          </a:p>
        </p:txBody>
      </p:sp>
    </p:spTree>
    <p:extLst>
      <p:ext uri="{BB962C8B-B14F-4D97-AF65-F5344CB8AC3E}">
        <p14:creationId xmlns:p14="http://schemas.microsoft.com/office/powerpoint/2010/main" val="11821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入場整理券を受け取る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お住まいに、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入場整理券が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送られてきます。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5" y="1484784"/>
            <a:ext cx="421749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00">
            <a:off x="3722270" y="4492135"/>
            <a:ext cx="3460511" cy="19257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2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226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投票所へ行きます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入場整理券に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書かれている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行きます。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2047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選挙の種類</a:t>
            </a: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0BB10F5F-980D-4343-8ACC-89470B7D9A1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51520" y="1624265"/>
            <a:ext cx="2880320" cy="10530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国政選挙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323528" y="4437112"/>
            <a:ext cx="2880320" cy="10530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地方選挙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779912" y="1340768"/>
            <a:ext cx="4536504" cy="765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kumimoji="1"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3779912" y="2272337"/>
            <a:ext cx="4536504" cy="765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3779912" y="3284984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東京都知事選挙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3779912" y="4176106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東京都議会議員選挙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3779912" y="5112210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○○○</a:t>
            </a:r>
            <a:r>
              <a:rPr kumimoji="1"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長選挙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3779912" y="5976306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○○○</a:t>
            </a:r>
            <a:r>
              <a:rPr kumimoji="1"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議会議員選挙</a:t>
            </a:r>
          </a:p>
        </p:txBody>
      </p:sp>
    </p:spTree>
    <p:extLst>
      <p:ext uri="{BB962C8B-B14F-4D97-AF65-F5344CB8AC3E}">
        <p14:creationId xmlns:p14="http://schemas.microsoft.com/office/powerpoint/2010/main" val="84931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受付をします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入場整理券を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受付に出します。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54234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投票できるかの確認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本人かどうかの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確認をします。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9625"/>
            <a:ext cx="4176464" cy="51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投票用紙の交付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もらいます。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1" y="1412776"/>
            <a:ext cx="42383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記載台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候補者等の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名前を書きます。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3406"/>
            <a:ext cx="4176464" cy="50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投票箱に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入れます。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6767"/>
            <a:ext cx="4248472" cy="473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見守る人がいます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投票管理者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投票立会人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08" y="3609280"/>
            <a:ext cx="1960163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4320481" cy="472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0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6019"/>
            <a:ext cx="9036496" cy="496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投票のながれ</a:t>
            </a:r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（まとめ）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67544" y="2159882"/>
            <a:ext cx="8219256" cy="25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これはどの選挙の</a:t>
            </a:r>
            <a:endParaRPr kumimoji="1" lang="en-US" altLang="ja-JP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投票でも同じです</a:t>
            </a:r>
          </a:p>
        </p:txBody>
      </p:sp>
    </p:spTree>
    <p:extLst>
      <p:ext uri="{BB962C8B-B14F-4D97-AF65-F5344CB8AC3E}">
        <p14:creationId xmlns:p14="http://schemas.microsoft.com/office/powerpoint/2010/main" val="1572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206344179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自宅のインターネットで投票はできるか？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707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29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261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現行法ではできません。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投票は、原則、投票所で行うことになります。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必ず、自分で投票に行ってください。</a:t>
            </a: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634440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lang="en-US" altLang="ja-JP" sz="6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1541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FFFF99"/>
            </a:gs>
            <a:gs pos="77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3485"/>
              </p:ext>
            </p:extLst>
          </p:nvPr>
        </p:nvGraphicFramePr>
        <p:xfrm>
          <a:off x="287525" y="584356"/>
          <a:ext cx="8568950" cy="583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40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2024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2025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2026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2027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2028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</a:t>
                      </a:r>
                      <a:endParaRPr kumimoji="1" lang="en-US" altLang="ja-JP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　　　　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</a:t>
                      </a:r>
                      <a:endParaRPr kumimoji="1" lang="en-US" altLang="ja-JP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年おき半数改選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</a:t>
                      </a:r>
                      <a:endParaRPr kumimoji="1" lang="en-US" altLang="ja-JP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</a:t>
                      </a:r>
                      <a:endParaRPr kumimoji="1" lang="en-US" altLang="ja-JP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○区市町村長</a:t>
                      </a:r>
                      <a:endParaRPr kumimoji="1" lang="en-US" altLang="ja-JP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○区議会議員</a:t>
                      </a:r>
                      <a:endParaRPr kumimoji="1" lang="en-US" altLang="ja-JP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星 5 10"/>
          <p:cNvSpPr/>
          <p:nvPr/>
        </p:nvSpPr>
        <p:spPr>
          <a:xfrm>
            <a:off x="3131157" y="5025695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4410782" y="2564904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星 5 15"/>
          <p:cNvSpPr/>
          <p:nvPr/>
        </p:nvSpPr>
        <p:spPr>
          <a:xfrm>
            <a:off x="3131840" y="3351964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星 5 16"/>
          <p:cNvSpPr/>
          <p:nvPr/>
        </p:nvSpPr>
        <p:spPr>
          <a:xfrm>
            <a:off x="7956376" y="1646478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星 5 12"/>
          <p:cNvSpPr/>
          <p:nvPr/>
        </p:nvSpPr>
        <p:spPr>
          <a:xfrm>
            <a:off x="4410782" y="4221088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星 5 9"/>
          <p:cNvSpPr/>
          <p:nvPr/>
        </p:nvSpPr>
        <p:spPr>
          <a:xfrm>
            <a:off x="3131157" y="5841596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星 5 15">
            <a:extLst>
              <a:ext uri="{FF2B5EF4-FFF2-40B4-BE49-F238E27FC236}">
                <a16:creationId xmlns:a16="http://schemas.microsoft.com/office/drawing/2014/main" id="{E6DB85D6-8626-4E3C-8BA6-6DC0A1914929}"/>
              </a:ext>
            </a:extLst>
          </p:cNvPr>
          <p:cNvSpPr/>
          <p:nvPr/>
        </p:nvSpPr>
        <p:spPr>
          <a:xfrm>
            <a:off x="7955980" y="3351964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星 5 16">
            <a:extLst>
              <a:ext uri="{FF2B5EF4-FFF2-40B4-BE49-F238E27FC236}">
                <a16:creationId xmlns:a16="http://schemas.microsoft.com/office/drawing/2014/main" id="{85BE213F-BC6F-4794-80A3-0885C2216854}"/>
              </a:ext>
            </a:extLst>
          </p:cNvPr>
          <p:cNvSpPr/>
          <p:nvPr/>
        </p:nvSpPr>
        <p:spPr>
          <a:xfrm>
            <a:off x="3131840" y="1618255"/>
            <a:ext cx="504056" cy="43204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星 5 13">
            <a:extLst>
              <a:ext uri="{FF2B5EF4-FFF2-40B4-BE49-F238E27FC236}">
                <a16:creationId xmlns:a16="http://schemas.microsoft.com/office/drawing/2014/main" id="{CA613EE4-F7E2-49E7-A663-4F621E633676}"/>
              </a:ext>
            </a:extLst>
          </p:cNvPr>
          <p:cNvSpPr/>
          <p:nvPr/>
        </p:nvSpPr>
        <p:spPr>
          <a:xfrm>
            <a:off x="7956376" y="2548572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星 5 10">
            <a:extLst>
              <a:ext uri="{FF2B5EF4-FFF2-40B4-BE49-F238E27FC236}">
                <a16:creationId xmlns:a16="http://schemas.microsoft.com/office/drawing/2014/main" id="{6114CECF-8298-41F6-9D9A-F787DAAD322C}"/>
              </a:ext>
            </a:extLst>
          </p:cNvPr>
          <p:cNvSpPr/>
          <p:nvPr/>
        </p:nvSpPr>
        <p:spPr>
          <a:xfrm>
            <a:off x="7955980" y="5768926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星 5 10">
            <a:extLst>
              <a:ext uri="{FF2B5EF4-FFF2-40B4-BE49-F238E27FC236}">
                <a16:creationId xmlns:a16="http://schemas.microsoft.com/office/drawing/2014/main" id="{EBF84D63-3476-4ED2-BCD4-55DE597E19FA}"/>
              </a:ext>
            </a:extLst>
          </p:cNvPr>
          <p:cNvSpPr/>
          <p:nvPr/>
        </p:nvSpPr>
        <p:spPr>
          <a:xfrm>
            <a:off x="7955980" y="499549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8803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選挙結果は確定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8957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やり直しはしません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投票率にかかわらず、結果は確定します。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lang="en-US" altLang="ja-JP" sz="6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4957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Autofit/>
          </a:bodyPr>
          <a:lstStyle/>
          <a:p>
            <a:pPr lvl="0"/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投票先を決めるには？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6169"/>
              </p:ext>
            </p:extLst>
          </p:nvPr>
        </p:nvGraphicFramePr>
        <p:xfrm>
          <a:off x="26248" y="1268760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3203848" y="3795544"/>
            <a:ext cx="5665557" cy="3062456"/>
            <a:chOff x="3203848" y="3795544"/>
            <a:chExt cx="5665557" cy="3062456"/>
          </a:xfrm>
        </p:grpSpPr>
        <p:sp>
          <p:nvSpPr>
            <p:cNvPr id="5" name="図形 4"/>
            <p:cNvSpPr/>
            <p:nvPr/>
          </p:nvSpPr>
          <p:spPr>
            <a:xfrm rot="10800000">
              <a:off x="3203848" y="3795544"/>
              <a:ext cx="4968552" cy="30624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グループ化 7"/>
            <p:cNvGrpSpPr/>
            <p:nvPr/>
          </p:nvGrpSpPr>
          <p:grpSpPr>
            <a:xfrm>
              <a:off x="3995936" y="5326772"/>
              <a:ext cx="4873469" cy="1284934"/>
              <a:chOff x="3995936" y="5326772"/>
              <a:chExt cx="4873469" cy="1284934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653451" y="5326772"/>
                <a:ext cx="559496" cy="559496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995936" y="5903820"/>
                <a:ext cx="487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選挙の結果を見守る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746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国政選挙・知事選挙の場合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候補者や政党の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候補者・政党の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テレビ・新聞など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まとめサイトなど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投票するにあたって</a:t>
            </a:r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/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8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550070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24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5AC324-023B-4308-B2EB-060623574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15AC324-023B-4308-B2EB-060623574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836F62-4A66-4C5E-AEAE-02F65B139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D1836F62-4A66-4C5E-AEAE-02F65B139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13BD18-3E94-4815-B00F-8E892A832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7E13BD18-3E94-4815-B00F-8E892A832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E31112-AADA-42AD-A1C7-7BA4AE390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07E31112-AADA-42AD-A1C7-7BA4AE390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2A1547-C5F4-440B-A1B0-9CC8837FD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72A1547-C5F4-440B-A1B0-9CC8837FD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今年の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月に実施された選挙は？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東京都知事選挙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474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3"/>
            <a:ext cx="4104456" cy="439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4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東京都知事選挙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月７日に実施されました。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衆議院議員選挙は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日に実施されました。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また、来年には参議院議員選挙も予定されています。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円/楕円 2"/>
          <p:cNvSpPr/>
          <p:nvPr/>
        </p:nvSpPr>
        <p:spPr>
          <a:xfrm>
            <a:off x="765995" y="3247082"/>
            <a:ext cx="3265758" cy="312568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 bwMode="gray">
          <a:xfrm>
            <a:off x="767317" y="3863367"/>
            <a:ext cx="3265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endParaRPr kumimoji="1" lang="en-US" altLang="ja-JP" sz="6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知事選挙</a:t>
            </a:r>
          </a:p>
        </p:txBody>
      </p:sp>
    </p:spTree>
    <p:extLst>
      <p:ext uri="{BB962C8B-B14F-4D97-AF65-F5344CB8AC3E}">
        <p14:creationId xmlns:p14="http://schemas.microsoft.com/office/powerpoint/2010/main" val="167639335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投票日は用事で投票所に行くことができません。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どうしたらいい？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期日前投票する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631893" y="1124744"/>
            <a:ext cx="3490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理想の答え</a:t>
            </a: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2252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あきらめずに・・・・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2830046" y="596215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しましょう。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71056" y="69269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277471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1705" y="1509171"/>
            <a:ext cx="403398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ができるので、投票をあきらめることはありません。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区役所などで、当日の投票所と同様、２０時まで投票可能です。</a:t>
            </a:r>
          </a:p>
        </p:txBody>
      </p:sp>
      <p:sp>
        <p:nvSpPr>
          <p:cNvPr id="3" name="円/楕円 2"/>
          <p:cNvSpPr/>
          <p:nvPr/>
        </p:nvSpPr>
        <p:spPr>
          <a:xfrm>
            <a:off x="755578" y="3093828"/>
            <a:ext cx="3168351" cy="30324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99594" y="3709481"/>
            <a:ext cx="3024336" cy="1955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期日前投票する</a:t>
            </a:r>
          </a:p>
        </p:txBody>
      </p:sp>
    </p:spTree>
    <p:extLst>
      <p:ext uri="{BB962C8B-B14F-4D97-AF65-F5344CB8AC3E}">
        <p14:creationId xmlns:p14="http://schemas.microsoft.com/office/powerpoint/2010/main" val="9339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7379</TotalTime>
  <Words>857</Words>
  <Application>Microsoft Office PowerPoint</Application>
  <PresentationFormat>画面に合わせる (4:3)</PresentationFormat>
  <Paragraphs>238</Paragraphs>
  <Slides>34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HG丸ｺﾞｼｯｸM-PRO</vt:lpstr>
      <vt:lpstr>HG創英角ｺﾞｼｯｸUB</vt:lpstr>
      <vt:lpstr>Meiryo UI</vt:lpstr>
      <vt:lpstr>ＭＳ Ｐゴシック</vt:lpstr>
      <vt:lpstr>Arial</vt:lpstr>
      <vt:lpstr>Calibri</vt:lpstr>
      <vt:lpstr>Century Gothic</vt:lpstr>
      <vt:lpstr>Office ​​テーマ</vt:lpstr>
      <vt:lpstr>2_Office ​​テーマ</vt:lpstr>
      <vt:lpstr>3_Office ​​テーマ</vt:lpstr>
      <vt:lpstr>選挙のはなしをしよう</vt:lpstr>
      <vt:lpstr>PowerPoint プレゼンテーション</vt:lpstr>
      <vt:lpstr>PowerPoint プレゼンテーション</vt:lpstr>
      <vt:lpstr>日本の選挙の４原則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東京都知事選挙の投票率</vt:lpstr>
      <vt:lpstr>投票率が低いとどうなる？</vt:lpstr>
      <vt:lpstr>選挙の歴史をみてみよう</vt:lpstr>
      <vt:lpstr>PowerPoint プレゼンテーション</vt:lpstr>
      <vt:lpstr>PowerPoint プレゼンテーション</vt:lpstr>
      <vt:lpstr>投票に行こう！</vt:lpstr>
      <vt:lpstr>入場整理券を受け取る</vt:lpstr>
      <vt:lpstr>投票所へ行きます</vt:lpstr>
      <vt:lpstr>受付をします</vt:lpstr>
      <vt:lpstr>投票できるかの確認</vt:lpstr>
      <vt:lpstr>投票用紙の交付</vt:lpstr>
      <vt:lpstr>投票記載台</vt:lpstr>
      <vt:lpstr>投票箱</vt:lpstr>
      <vt:lpstr>見守る人がいます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投票先を決めるには？</vt:lpstr>
      <vt:lpstr>情報を集める方法は？</vt:lpstr>
      <vt:lpstr>投票するにあたって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清水　理沙</cp:lastModifiedBy>
  <cp:revision>479</cp:revision>
  <cp:lastPrinted>2021-06-29T10:37:41Z</cp:lastPrinted>
  <dcterms:created xsi:type="dcterms:W3CDTF">2015-06-05T06:25:16Z</dcterms:created>
  <dcterms:modified xsi:type="dcterms:W3CDTF">2024-11-12T04:43:41Z</dcterms:modified>
</cp:coreProperties>
</file>