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</p:sldMasterIdLst>
  <p:notesMasterIdLst>
    <p:notesMasterId r:id="rId20"/>
  </p:notesMasterIdLst>
  <p:handoutMasterIdLst>
    <p:handoutMasterId r:id="rId21"/>
  </p:handoutMasterIdLst>
  <p:sldIdLst>
    <p:sldId id="271" r:id="rId4"/>
    <p:sldId id="379" r:id="rId5"/>
    <p:sldId id="385" r:id="rId6"/>
    <p:sldId id="386" r:id="rId7"/>
    <p:sldId id="387" r:id="rId8"/>
    <p:sldId id="380" r:id="rId9"/>
    <p:sldId id="381" r:id="rId10"/>
    <p:sldId id="382" r:id="rId11"/>
    <p:sldId id="390" r:id="rId12"/>
    <p:sldId id="384" r:id="rId13"/>
    <p:sldId id="389" r:id="rId14"/>
    <p:sldId id="263" r:id="rId15"/>
    <p:sldId id="374" r:id="rId16"/>
    <p:sldId id="291" r:id="rId17"/>
    <p:sldId id="366" r:id="rId18"/>
    <p:sldId id="373" r:id="rId1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838" autoAdjust="0"/>
  </p:normalViewPr>
  <p:slideViewPr>
    <p:cSldViewPr>
      <p:cViewPr>
        <p:scale>
          <a:sx n="61" d="100"/>
          <a:sy n="61" d="100"/>
        </p:scale>
        <p:origin x="-1626" y="-27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4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400" b="1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1">
                <a:lumMod val="50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4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400" b="1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1">
                <a:lumMod val="50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4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400" b="1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1">
                <a:lumMod val="50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4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400" b="1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1">
                <a:lumMod val="50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Y="1421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64075" custLinFactNeighborX="79734" custLinFactNeighborY="596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9568" custLinFactNeighborY="-879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72417" custLinFactNeighborX="77683" custLinFactNeighborY="-103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LinFactNeighborX="-48016" custLinFactNeighborY="-2971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057A2B-F9FB-493C-BFCC-5C1BF676852F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48F132E9-0121-4579-AB8B-28C4FEF4AC57}">
      <dgm:prSet phldrT="[テキスト]" custT="1"/>
      <dgm:spPr>
        <a:solidFill>
          <a:srgbClr val="0033CC"/>
        </a:solidFill>
      </dgm:spPr>
      <dgm:t>
        <a:bodyPr/>
        <a:lstStyle/>
        <a:p>
          <a:r>
            <a:rPr kumimoji="1" lang="ja-JP" alt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706D5A6-E458-45BB-9800-8F9AB813CA17}" type="par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B4A8E764-3932-4D59-A23F-308BC8F372B1}" type="sib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A2EE7E70-B9FF-4163-BBF2-A9D867D84DDD}">
      <dgm:prSet phldrT="[テキスト]" custT="1"/>
      <dgm:spPr>
        <a:solidFill>
          <a:srgbClr val="FFFF00"/>
        </a:solidFill>
      </dgm:spPr>
      <dgm:t>
        <a:bodyPr/>
        <a:lstStyle/>
        <a:p>
          <a:pPr algn="l"/>
          <a:r>
            <a:rPr kumimoji="1" lang="ja-JP" altLang="en-US" sz="5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</a:t>
          </a:r>
          <a:r>
            <a:rPr kumimoji="1" lang="ja-JP" altLang="en-US" sz="5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</a:t>
          </a:r>
          <a:endParaRPr kumimoji="1" lang="en-US" altLang="ja-JP" sz="5400" b="1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EC0BFD2-29DC-4069-9A96-C9E7F413D056}" type="par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518EB35B-0440-4B6B-974D-88DF22685BB1}" type="sib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CE5D8DC0-1931-4D01-A481-7FF8BA328C44}">
      <dgm:prSet phldrT="[テキスト]" custT="1"/>
      <dgm:spPr>
        <a:solidFill>
          <a:srgbClr val="FF0000"/>
        </a:solidFill>
      </dgm:spPr>
      <dgm:t>
        <a:bodyPr/>
        <a:lstStyle/>
        <a:p>
          <a:r>
            <a:rPr kumimoji="1" lang="ja-JP" altLang="en-US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8FA1660-DC12-4745-97F7-08AAAC4993F4}" type="par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32237FE-3E24-4668-9BA3-1BAE11AD0E1D}" type="sib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B129BB9-E020-4CB6-B6BB-E5B490FAF42D}" type="pres">
      <dgm:prSet presAssocID="{3A057A2B-F9FB-493C-BFCC-5C1BF676852F}" presName="compositeShape" presStyleCnt="0">
        <dgm:presLayoutVars>
          <dgm:chMax val="7"/>
          <dgm:dir/>
          <dgm:resizeHandles val="exact"/>
        </dgm:presLayoutVars>
      </dgm:prSet>
      <dgm:spPr/>
    </dgm:pt>
    <dgm:pt modelId="{8F0F6099-8E07-4F0D-8D59-48CE02D73837}" type="pres">
      <dgm:prSet presAssocID="{48F132E9-0121-4579-AB8B-28C4FEF4AC57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D337D19D-C592-4C08-9006-0007DBEA849D}" type="pres">
      <dgm:prSet presAssocID="{48F132E9-0121-4579-AB8B-28C4FEF4AC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AE7C8-3A13-4717-B405-C647CB532132}" type="pres">
      <dgm:prSet presAssocID="{A2EE7E70-B9FF-4163-BBF2-A9D867D84DDD}" presName="circ2" presStyleLbl="vennNode1" presStyleIdx="1" presStyleCnt="3" custLinFactNeighborX="7892" custLinFactNeighborY="1444"/>
      <dgm:spPr/>
      <dgm:t>
        <a:bodyPr/>
        <a:lstStyle/>
        <a:p>
          <a:endParaRPr kumimoji="1" lang="ja-JP" altLang="en-US"/>
        </a:p>
      </dgm:t>
    </dgm:pt>
    <dgm:pt modelId="{72C76DFA-D4C6-4AD3-B9E9-7F9B2672E2D8}" type="pres">
      <dgm:prSet presAssocID="{A2EE7E70-B9FF-4163-BBF2-A9D867D84D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0B1EC1-C219-4F90-A740-E5388DC95C54}" type="pres">
      <dgm:prSet presAssocID="{CE5D8DC0-1931-4D01-A481-7FF8BA328C44}" presName="circ3" presStyleLbl="vennNode1" presStyleIdx="2" presStyleCnt="3" custScaleX="105133" custScaleY="100951"/>
      <dgm:spPr/>
      <dgm:t>
        <a:bodyPr/>
        <a:lstStyle/>
        <a:p>
          <a:endParaRPr kumimoji="1" lang="ja-JP" altLang="en-US"/>
        </a:p>
      </dgm:t>
    </dgm:pt>
    <dgm:pt modelId="{8E18C64F-6190-4218-B2FE-D598C46EDD86}" type="pres">
      <dgm:prSet presAssocID="{CE5D8DC0-1931-4D01-A481-7FF8BA328C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5BB0DF9-4A66-4B19-AB28-D602C39522C1}" srcId="{3A057A2B-F9FB-493C-BFCC-5C1BF676852F}" destId="{48F132E9-0121-4579-AB8B-28C4FEF4AC57}" srcOrd="0" destOrd="0" parTransId="{D706D5A6-E458-45BB-9800-8F9AB813CA17}" sibTransId="{B4A8E764-3932-4D59-A23F-308BC8F372B1}"/>
    <dgm:cxn modelId="{3845C1D0-0FF9-464A-AA5A-742FC982CACD}" type="presOf" srcId="{3A057A2B-F9FB-493C-BFCC-5C1BF676852F}" destId="{DB129BB9-E020-4CB6-B6BB-E5B490FAF42D}" srcOrd="0" destOrd="0" presId="urn:microsoft.com/office/officeart/2005/8/layout/venn1"/>
    <dgm:cxn modelId="{E9736D1E-AF9A-4154-84FE-ACB6030FD419}" type="presOf" srcId="{48F132E9-0121-4579-AB8B-28C4FEF4AC57}" destId="{D337D19D-C592-4C08-9006-0007DBEA849D}" srcOrd="1" destOrd="0" presId="urn:microsoft.com/office/officeart/2005/8/layout/venn1"/>
    <dgm:cxn modelId="{D35F57C6-9CDE-4B12-B88E-19060CDB207D}" srcId="{3A057A2B-F9FB-493C-BFCC-5C1BF676852F}" destId="{A2EE7E70-B9FF-4163-BBF2-A9D867D84DDD}" srcOrd="1" destOrd="0" parTransId="{EEC0BFD2-29DC-4069-9A96-C9E7F413D056}" sibTransId="{518EB35B-0440-4B6B-974D-88DF22685BB1}"/>
    <dgm:cxn modelId="{82BEF623-5B0A-4517-9CEC-C7D78CDD8FD1}" type="presOf" srcId="{A2EE7E70-B9FF-4163-BBF2-A9D867D84DDD}" destId="{72C76DFA-D4C6-4AD3-B9E9-7F9B2672E2D8}" srcOrd="1" destOrd="0" presId="urn:microsoft.com/office/officeart/2005/8/layout/venn1"/>
    <dgm:cxn modelId="{E7870FD5-306E-494A-979E-1052125A5EA8}" type="presOf" srcId="{CE5D8DC0-1931-4D01-A481-7FF8BA328C44}" destId="{A50B1EC1-C219-4F90-A740-E5388DC95C54}" srcOrd="0" destOrd="0" presId="urn:microsoft.com/office/officeart/2005/8/layout/venn1"/>
    <dgm:cxn modelId="{361ACE27-A32D-4B8A-9D23-6BE519E4C3E4}" srcId="{3A057A2B-F9FB-493C-BFCC-5C1BF676852F}" destId="{CE5D8DC0-1931-4D01-A481-7FF8BA328C44}" srcOrd="2" destOrd="0" parTransId="{F8FA1660-DC12-4745-97F7-08AAAC4993F4}" sibTransId="{D32237FE-3E24-4668-9BA3-1BAE11AD0E1D}"/>
    <dgm:cxn modelId="{D69F7B0C-A579-4B31-BBB2-362945440908}" type="presOf" srcId="{CE5D8DC0-1931-4D01-A481-7FF8BA328C44}" destId="{8E18C64F-6190-4218-B2FE-D598C46EDD86}" srcOrd="1" destOrd="0" presId="urn:microsoft.com/office/officeart/2005/8/layout/venn1"/>
    <dgm:cxn modelId="{8F55173A-4E23-4838-9EBB-A8AC22EB60EE}" type="presOf" srcId="{48F132E9-0121-4579-AB8B-28C4FEF4AC57}" destId="{8F0F6099-8E07-4F0D-8D59-48CE02D73837}" srcOrd="0" destOrd="0" presId="urn:microsoft.com/office/officeart/2005/8/layout/venn1"/>
    <dgm:cxn modelId="{5D15F882-0CE5-4E15-B146-F95A7DC07D3C}" type="presOf" srcId="{A2EE7E70-B9FF-4163-BBF2-A9D867D84DDD}" destId="{411AE7C8-3A13-4717-B405-C647CB532132}" srcOrd="0" destOrd="0" presId="urn:microsoft.com/office/officeart/2005/8/layout/venn1"/>
    <dgm:cxn modelId="{8E70F358-22B9-4E7E-AE2A-D2F520E12C65}" type="presParOf" srcId="{DB129BB9-E020-4CB6-B6BB-E5B490FAF42D}" destId="{8F0F6099-8E07-4F0D-8D59-48CE02D73837}" srcOrd="0" destOrd="0" presId="urn:microsoft.com/office/officeart/2005/8/layout/venn1"/>
    <dgm:cxn modelId="{72804B40-416B-49A1-9EC2-AC8928FD8C97}" type="presParOf" srcId="{DB129BB9-E020-4CB6-B6BB-E5B490FAF42D}" destId="{D337D19D-C592-4C08-9006-0007DBEA849D}" srcOrd="1" destOrd="0" presId="urn:microsoft.com/office/officeart/2005/8/layout/venn1"/>
    <dgm:cxn modelId="{EA855D43-BBD6-40EC-88BD-C76B6CAA53C6}" type="presParOf" srcId="{DB129BB9-E020-4CB6-B6BB-E5B490FAF42D}" destId="{411AE7C8-3A13-4717-B405-C647CB532132}" srcOrd="2" destOrd="0" presId="urn:microsoft.com/office/officeart/2005/8/layout/venn1"/>
    <dgm:cxn modelId="{3F890700-1F69-4989-AB98-DCACA01292AC}" type="presParOf" srcId="{DB129BB9-E020-4CB6-B6BB-E5B490FAF42D}" destId="{72C76DFA-D4C6-4AD3-B9E9-7F9B2672E2D8}" srcOrd="3" destOrd="0" presId="urn:microsoft.com/office/officeart/2005/8/layout/venn1"/>
    <dgm:cxn modelId="{921973CA-EE52-4131-9BC4-E8742E6B91DF}" type="presParOf" srcId="{DB129BB9-E020-4CB6-B6BB-E5B490FAF42D}" destId="{A50B1EC1-C219-4F90-A740-E5388DC95C54}" srcOrd="4" destOrd="0" presId="urn:microsoft.com/office/officeart/2005/8/layout/venn1"/>
    <dgm:cxn modelId="{6057967A-1C83-46BC-82AC-B433AC6CCC42}" type="presParOf" srcId="{DB129BB9-E020-4CB6-B6BB-E5B490FAF42D}" destId="{8E18C64F-6190-4218-B2FE-D598C46EDD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</a:t>
          </a:r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出した答え</a:t>
          </a:r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に間違いはありません。　　　　　　　　　　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109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363909" y="0"/>
          <a:ext cx="8110656" cy="506916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162809" y="3769427"/>
          <a:ext cx="186545" cy="186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1224133" y="3862699"/>
          <a:ext cx="3662514" cy="120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46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b="1" kern="1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400" b="1" kern="1200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1">
                <a:lumMod val="50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224133" y="3862699"/>
        <a:ext cx="3662514" cy="1206460"/>
      </dsp:txXfrm>
    </dsp:sp>
    <dsp:sp modelId="{5195660F-E15B-436F-8781-3481BE6BB663}">
      <dsp:nvSpPr>
        <dsp:cNvPr id="0" name=""/>
        <dsp:cNvSpPr/>
      </dsp:nvSpPr>
      <dsp:spPr>
        <a:xfrm>
          <a:off x="2480790" y="2590340"/>
          <a:ext cx="324426" cy="3244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471249" y="2836913"/>
          <a:ext cx="271332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907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b="1" kern="1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400" b="1" kern="1200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1">
                <a:lumMod val="50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471249" y="2836913"/>
        <a:ext cx="2713325" cy="1740535"/>
      </dsp:txXfrm>
    </dsp:sp>
    <dsp:sp modelId="{A6B9DC05-D311-492F-979F-07DA941A71E4}">
      <dsp:nvSpPr>
        <dsp:cNvPr id="0" name=""/>
        <dsp:cNvSpPr/>
      </dsp:nvSpPr>
      <dsp:spPr>
        <a:xfrm>
          <a:off x="4163751" y="1721486"/>
          <a:ext cx="429864" cy="4298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321872" y="2044827"/>
          <a:ext cx="4319087" cy="226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76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b="1" kern="1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400" b="1" kern="1200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1">
                <a:lumMod val="50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321872" y="2044827"/>
        <a:ext cx="4319087" cy="2268636"/>
      </dsp:txXfrm>
    </dsp:sp>
    <dsp:sp modelId="{87A54844-97A9-4D62-93DE-45BD28B64FEB}">
      <dsp:nvSpPr>
        <dsp:cNvPr id="0" name=""/>
        <dsp:cNvSpPr/>
      </dsp:nvSpPr>
      <dsp:spPr>
        <a:xfrm>
          <a:off x="5996760" y="1146643"/>
          <a:ext cx="575856" cy="5758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4932113" y="354445"/>
          <a:ext cx="2772734" cy="363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134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b="1" kern="1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400" b="1" kern="1200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1">
                <a:lumMod val="50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932113" y="354445"/>
        <a:ext cx="2772734" cy="3634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F6099-8E07-4F0D-8D59-48CE02D73837}">
      <dsp:nvSpPr>
        <dsp:cNvPr id="0" name=""/>
        <dsp:cNvSpPr/>
      </dsp:nvSpPr>
      <dsp:spPr>
        <a:xfrm>
          <a:off x="3092331" y="139581"/>
          <a:ext cx="3037289" cy="3037289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497303" y="671106"/>
        <a:ext cx="2227345" cy="1366780"/>
      </dsp:txXfrm>
    </dsp:sp>
    <dsp:sp modelId="{411AE7C8-3A13-4717-B405-C647CB532132}">
      <dsp:nvSpPr>
        <dsp:cNvPr id="0" name=""/>
        <dsp:cNvSpPr/>
      </dsp:nvSpPr>
      <dsp:spPr>
        <a:xfrm>
          <a:off x="4427989" y="2081745"/>
          <a:ext cx="3037289" cy="3037289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</a:t>
          </a:r>
          <a:r>
            <a:rPr kumimoji="1" lang="ja-JP" altLang="en-US" sz="5000" b="1" kern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</a:t>
          </a:r>
          <a:endParaRPr kumimoji="1" lang="en-US" altLang="ja-JP" sz="5400" b="1" kern="12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56893" y="2866378"/>
        <a:ext cx="1822373" cy="1670509"/>
      </dsp:txXfrm>
    </dsp:sp>
    <dsp:sp modelId="{A50B1EC1-C219-4F90-A740-E5388DC95C54}">
      <dsp:nvSpPr>
        <dsp:cNvPr id="0" name=""/>
        <dsp:cNvSpPr/>
      </dsp:nvSpPr>
      <dsp:spPr>
        <a:xfrm>
          <a:off x="1918423" y="2023444"/>
          <a:ext cx="3193193" cy="3066174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219116" y="2815539"/>
        <a:ext cx="1915916" cy="1686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28166"/>
          <a:ext cx="8320915" cy="25641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53336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</a:t>
          </a: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出した答え</a:t>
          </a: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に間違いはありません。　　　　　　　　　　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8" rIns="90638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638" tIns="45318" rIns="90638" bIns="453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自己紹介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2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5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2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2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4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9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2016/12/8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9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9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://3.bp.blogspot.com/-Os449TVwhnI/VCOJwW2w5kI/AAAAAAAAm2M/KdNCpvTag7g/s800/job_seijika_man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1.bp.blogspot.com/-Ycvl48IvfgY/VmFjbGFceBI/AAAAAAAA1Uw/qcyZniyHPLY/s800/job_seijika_youngwoman.png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11" Type="http://schemas.openxmlformats.org/officeDocument/2006/relationships/hyperlink" Target="http://2.bp.blogspot.com/-EvAEgJgx5A0/V34vPgngwcI/AAAAAAAA8JI/dcZNCQ0AAPc4SoBVdwLvbyIjT26J1iqegCLcB/s800/senkyo_keijiban_poster.png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4824536" cy="720080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管理委員会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19" y="620688"/>
            <a:ext cx="784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東京都立本所高等学校</a:t>
            </a:r>
            <a:endParaRPr kumimoji="1"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都議会議員選挙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028" name="Picture 4" descr="http://1.bp.blogspot.com/-fKcbVmRqmhc/VmFjasyjq7I/AAAAAAAA1Uo/hqVcU4YrJVU/s800/job_seijika_young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88121"/>
            <a:ext cx="1528307" cy="28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T4S7rWHNoWM/VCOJw3AD9UI/AAAAAAAAm2U/gchn_rQLgb4/s800/job_seijika_wo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88121"/>
            <a:ext cx="2096894" cy="28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都内</a:t>
            </a:r>
            <a:r>
              <a:rPr lang="en-US" altLang="ja-JP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42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の地域</a:t>
            </a:r>
            <a:endParaRPr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127</a:t>
            </a:r>
            <a:r>
              <a:rPr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代表者</a:t>
            </a:r>
            <a:endParaRPr kumimoji="1"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32" name="Picture 8" descr="若い政治家のイラスト（女性）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988121"/>
            <a:ext cx="1583837" cy="28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政治家のイラスト（男性）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19" y="3988121"/>
            <a:ext cx="2136731" cy="28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00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環状矢印 7"/>
          <p:cNvSpPr/>
          <p:nvPr/>
        </p:nvSpPr>
        <p:spPr>
          <a:xfrm rot="14864324">
            <a:off x="1596577" y="701724"/>
            <a:ext cx="6219483" cy="6152755"/>
          </a:xfrm>
          <a:prstGeom prst="circularArrow">
            <a:avLst>
              <a:gd name="adj1" fmla="val 10701"/>
              <a:gd name="adj2" fmla="val 1156591"/>
              <a:gd name="adj3" fmla="val 20397924"/>
              <a:gd name="adj4" fmla="val 1124503"/>
              <a:gd name="adj5" fmla="val 12874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投票までの流れ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88224" y="6342781"/>
            <a:ext cx="2133600" cy="365125"/>
          </a:xfrm>
        </p:spPr>
        <p:txBody>
          <a:bodyPr/>
          <a:lstStyle/>
          <a:p>
            <a:fld id="{FFDB774D-D434-4BA5-8B90-CE99C49010A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257766" y="1687231"/>
            <a:ext cx="3886234" cy="2090869"/>
          </a:xfrm>
          <a:prstGeom prst="roundRect">
            <a:avLst/>
          </a:prstGeom>
          <a:solidFill>
            <a:schemeClr val="bg1">
              <a:lumMod val="75000"/>
              <a:alpha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</a:t>
            </a:r>
            <a:endParaRPr lang="en-US" altLang="ja-JP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選挙期日</a:t>
            </a:r>
            <a:endParaRPr lang="en-US" altLang="ja-JP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投票時間</a:t>
            </a:r>
            <a:endParaRPr lang="en-US" altLang="ja-JP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endParaRPr lang="ja-JP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148064" y="4077072"/>
            <a:ext cx="3995936" cy="2007982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lang="en-US" altLang="ja-JP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</a:t>
            </a:r>
            <a:endParaRPr lang="en-US" altLang="ja-JP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期日前投票所</a:t>
            </a:r>
            <a:endParaRPr lang="ja-JP" alt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51520" y="4494639"/>
            <a:ext cx="4608512" cy="231873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endParaRPr lang="en-US" altLang="ja-JP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</a:t>
            </a:r>
            <a:r>
              <a:rPr lang="ja-JP" alt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整理券を受付で提示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用紙</a:t>
            </a:r>
            <a:endParaRPr lang="ja-JP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0" y="2285114"/>
            <a:ext cx="4283968" cy="2007982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endParaRPr lang="en-US" altLang="ja-JP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</a:t>
            </a:r>
            <a:r>
              <a:rPr lang="ja-JP" alt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に記入</a:t>
            </a:r>
            <a:endParaRPr lang="en-US" altLang="ja-JP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ja-JP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</a:t>
            </a:r>
            <a:r>
              <a:rPr lang="ja-JP" alt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</a:t>
            </a:r>
            <a:endParaRPr lang="ja-JP" alt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766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1143000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投票に行くまで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238760"/>
              </p:ext>
            </p:extLst>
          </p:nvPr>
        </p:nvGraphicFramePr>
        <p:xfrm>
          <a:off x="251521" y="1600201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HP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</a:t>
            </a:r>
            <a:endParaRPr lang="ja-JP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65" y="5050571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310122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11" y="1899427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選挙ポスターが貼られた掲示板のイラスト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79388"/>
            <a:ext cx="1656184" cy="139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881153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大切</a:t>
            </a:r>
            <a:r>
              <a:rPr lang="ja-JP" altLang="en-US" sz="7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</a:t>
            </a:r>
            <a:r>
              <a:rPr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endParaRPr kumimoji="1" lang="ja-JP" altLang="en-US" sz="7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318557977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乗算記号 9"/>
          <p:cNvSpPr/>
          <p:nvPr/>
        </p:nvSpPr>
        <p:spPr>
          <a:xfrm>
            <a:off x="6444208" y="530521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3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</a:t>
            </a:r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290541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今年行われた選挙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en-US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kumimoji="1" lang="en-US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en-US" altLang="ja-JP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東京都知事</a:t>
            </a:r>
            <a:r>
              <a:rPr kumimoji="1" lang="ja-JP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en-US" altLang="ja-JP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50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歳選挙権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ja-JP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</a:t>
            </a:r>
            <a:r>
              <a:rPr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男女</a:t>
            </a:r>
            <a:endParaRPr lang="en-US" altLang="ja-JP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ja-JP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定められてから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r>
              <a:rPr lang="ja-JP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の大きな改正</a:t>
            </a:r>
            <a:endParaRPr lang="en-US" altLang="ja-JP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34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ja-JP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歴史をみてみよう</a:t>
            </a:r>
            <a:endParaRPr kumimoji="1" lang="ja-JP" altLang="en-US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Picture 2" descr="\\10.66.163.2\default\選挙課啓発係\A  Let'sすたでぃ選挙\28 Let'sすたでぃ選挙\１　版下作成\5 納品物\抽出データ\選挙権の歴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74166"/>
            <a:ext cx="9069062" cy="52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0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9culdhjmQ8E/UdoE2gd2FEI/AAAAAAAAV9g/vvnRnkXLoa4/s800/senkyo_bak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89289"/>
            <a:ext cx="38004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はじめての投票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東京の</a:t>
            </a:r>
            <a:r>
              <a:rPr kumimoji="1" lang="en-US" altLang="ja-JP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kumimoji="1"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どれくらいのひとが</a:t>
            </a:r>
            <a:endParaRPr kumimoji="1"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投票した？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40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</a:t>
            </a:r>
            <a:endParaRPr kumimoji="1" lang="ja-JP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08266"/>
              </p:ext>
            </p:extLst>
          </p:nvPr>
        </p:nvGraphicFramePr>
        <p:xfrm>
          <a:off x="467544" y="1628800"/>
          <a:ext cx="8208911" cy="47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/>
                <a:gridCol w="216024"/>
                <a:gridCol w="2592289"/>
                <a:gridCol w="3240359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順位</a:t>
                      </a:r>
                      <a:endParaRPr kumimoji="1" lang="ja-JP" alt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都道府県</a:t>
                      </a:r>
                      <a:endParaRPr kumimoji="1" lang="ja-JP" alt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投票率</a:t>
                      </a:r>
                      <a:endParaRPr kumimoji="1" lang="ja-JP" alt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全国平均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51.28</a:t>
                      </a:r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％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 gridSpan="2">
                  <a:txBody>
                    <a:bodyPr/>
                    <a:lstStyle/>
                    <a:p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東京都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62.23</a:t>
                      </a:r>
                      <a:r>
                        <a:rPr kumimoji="1" lang="ja-JP" altLang="en-US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％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4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4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47</a:t>
                      </a:r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●●県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35.26</a:t>
                      </a:r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％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51501" y="4653136"/>
            <a:ext cx="800219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b="1" dirty="0" smtClean="0"/>
              <a:t>・・・</a:t>
            </a:r>
            <a:endParaRPr kumimoji="1" lang="ja-JP" altLang="en-US" sz="4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55757" y="4653136"/>
            <a:ext cx="800219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b="1" dirty="0" smtClean="0"/>
              <a:t>・・・</a:t>
            </a:r>
            <a:endParaRPr kumimoji="1" lang="ja-JP" altLang="en-US" sz="4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48045" y="4653136"/>
            <a:ext cx="800219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b="1" dirty="0" smtClean="0"/>
              <a:t>・・・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4104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選挙の種類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571244"/>
              </p:ext>
            </p:extLst>
          </p:nvPr>
        </p:nvGraphicFramePr>
        <p:xfrm>
          <a:off x="107701" y="1628800"/>
          <a:ext cx="9001001" cy="46923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64099"/>
                <a:gridCol w="2520280"/>
                <a:gridCol w="3816622"/>
              </a:tblGrid>
              <a:tr h="604251">
                <a:tc rowSpan="2"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国政選挙</a:t>
                      </a:r>
                      <a:endParaRPr kumimoji="1" lang="ja-JP" altLang="en-US" sz="4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衆議院議員選挙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4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60425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参議院議員選挙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4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604251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地方選挙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都道府県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首長選挙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35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議会議員選挙</a:t>
                      </a:r>
                      <a:endParaRPr kumimoji="1" lang="ja-JP" altLang="en-US" sz="44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25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区市町村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首長選挙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16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議会議員選挙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31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7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来</a:t>
            </a:r>
            <a:r>
              <a:rPr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年の夏の選挙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東京都議会議員選挙</a:t>
            </a:r>
            <a:endParaRPr kumimoji="1" lang="en-US" altLang="ja-JP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日任期満了）</a:t>
            </a:r>
            <a:endParaRPr kumimoji="1" lang="en-US" altLang="ja-JP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17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東京都議会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東京都の意思決定の場</a:t>
            </a:r>
            <a:endParaRPr kumimoji="1" lang="en-US" altLang="ja-JP" sz="6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都民の代表が、それぞれの要望や意見をくみとり、行政に反映させる仕組</a:t>
            </a:r>
            <a:endParaRPr kumimoji="1"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29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2852</TotalTime>
  <Words>376</Words>
  <Application>Microsoft Office PowerPoint</Application>
  <PresentationFormat>画面に合わせる (4:3)</PresentationFormat>
  <Paragraphs>132</Paragraphs>
  <Slides>16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16</vt:i4>
      </vt:variant>
    </vt:vector>
  </HeadingPairs>
  <TitlesOfParts>
    <vt:vector size="19" baseType="lpstr">
      <vt:lpstr>Office ​​テーマ</vt:lpstr>
      <vt:lpstr>1_Office ​​テーマ</vt:lpstr>
      <vt:lpstr>2_Office ​​テーマ</vt:lpstr>
      <vt:lpstr>選挙のはなしをしよう</vt:lpstr>
      <vt:lpstr>今年行われた選挙</vt:lpstr>
      <vt:lpstr>18歳選挙権</vt:lpstr>
      <vt:lpstr>歴史をみてみよう</vt:lpstr>
      <vt:lpstr>はじめての投票</vt:lpstr>
      <vt:lpstr>18歳の投票率</vt:lpstr>
      <vt:lpstr>選挙の種類</vt:lpstr>
      <vt:lpstr>来年の夏の選挙</vt:lpstr>
      <vt:lpstr>東京都議会</vt:lpstr>
      <vt:lpstr>都議会議員選挙</vt:lpstr>
      <vt:lpstr>投票までの流れ</vt:lpstr>
      <vt:lpstr>投票に行くまで</vt:lpstr>
      <vt:lpstr>情報を集める方法は？</vt:lpstr>
      <vt:lpstr>投票先を選ぶ基準</vt:lpstr>
      <vt:lpstr>大切なこと</vt:lpstr>
      <vt:lpstr>さいごに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223</cp:revision>
  <cp:lastPrinted>2016-12-08T08:03:33Z</cp:lastPrinted>
  <dcterms:created xsi:type="dcterms:W3CDTF">2015-06-05T06:25:16Z</dcterms:created>
  <dcterms:modified xsi:type="dcterms:W3CDTF">2016-12-08T08:09:50Z</dcterms:modified>
</cp:coreProperties>
</file>