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7" r:id="rId3"/>
    <p:sldMasterId id="2147483749" r:id="rId4"/>
  </p:sldMasterIdLst>
  <p:notesMasterIdLst>
    <p:notesMasterId r:id="rId48"/>
  </p:notesMasterIdLst>
  <p:handoutMasterIdLst>
    <p:handoutMasterId r:id="rId49"/>
  </p:handoutMasterIdLst>
  <p:sldIdLst>
    <p:sldId id="271" r:id="rId5"/>
    <p:sldId id="404" r:id="rId6"/>
    <p:sldId id="444" r:id="rId7"/>
    <p:sldId id="438" r:id="rId8"/>
    <p:sldId id="478" r:id="rId9"/>
    <p:sldId id="479" r:id="rId10"/>
    <p:sldId id="480" r:id="rId11"/>
    <p:sldId id="439" r:id="rId12"/>
    <p:sldId id="440" r:id="rId13"/>
    <p:sldId id="410" r:id="rId14"/>
    <p:sldId id="442" r:id="rId15"/>
    <p:sldId id="476" r:id="rId16"/>
    <p:sldId id="448" r:id="rId17"/>
    <p:sldId id="443" r:id="rId18"/>
    <p:sldId id="477" r:id="rId19"/>
    <p:sldId id="445" r:id="rId20"/>
    <p:sldId id="446" r:id="rId21"/>
    <p:sldId id="450" r:id="rId22"/>
    <p:sldId id="433" r:id="rId23"/>
    <p:sldId id="468" r:id="rId24"/>
    <p:sldId id="469" r:id="rId25"/>
    <p:sldId id="470" r:id="rId26"/>
    <p:sldId id="419" r:id="rId27"/>
    <p:sldId id="452" r:id="rId28"/>
    <p:sldId id="453" r:id="rId29"/>
    <p:sldId id="462" r:id="rId30"/>
    <p:sldId id="463" r:id="rId31"/>
    <p:sldId id="464" r:id="rId32"/>
    <p:sldId id="369" r:id="rId33"/>
    <p:sldId id="458" r:id="rId34"/>
    <p:sldId id="459" r:id="rId35"/>
    <p:sldId id="460" r:id="rId36"/>
    <p:sldId id="461" r:id="rId37"/>
    <p:sldId id="427" r:id="rId38"/>
    <p:sldId id="473" r:id="rId39"/>
    <p:sldId id="472" r:id="rId40"/>
    <p:sldId id="471" r:id="rId41"/>
    <p:sldId id="474" r:id="rId42"/>
    <p:sldId id="339" r:id="rId43"/>
    <p:sldId id="467" r:id="rId44"/>
    <p:sldId id="374" r:id="rId45"/>
    <p:sldId id="291" r:id="rId46"/>
    <p:sldId id="373" r:id="rId47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66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84629" autoAdjust="0"/>
  </p:normalViewPr>
  <p:slideViewPr>
    <p:cSldViewPr>
      <p:cViewPr varScale="1">
        <p:scale>
          <a:sx n="38" d="100"/>
          <a:sy n="38" d="100"/>
        </p:scale>
        <p:origin x="-1422" y="-96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11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E94BEF-814C-4CFF-916B-E8D860197EFB}" type="doc">
      <dgm:prSet loTypeId="urn:microsoft.com/office/officeart/2005/8/layout/vProcess5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E3186624-4F18-42F5-84E3-60D65F41E8D2}">
      <dgm:prSet phldrT="[テキスト]" custT="1"/>
      <dgm:spPr/>
      <dgm:t>
        <a:bodyPr/>
        <a:lstStyle/>
        <a:p>
          <a:r>
            <a:rPr lang="ja-JP" altLang="en-US" sz="4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投票は</a:t>
          </a:r>
          <a:r>
            <a:rPr lang="en-US" altLang="ja-JP" sz="4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18</a:t>
          </a:r>
          <a:r>
            <a:rPr lang="ja-JP" altLang="en-US" sz="4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歳から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3460620-23B3-4F84-AF11-CC314A5DE5D4}" type="parTrans" cxnId="{AA50557F-6CB5-49E6-AD7E-C98E5E894CD3}">
      <dgm:prSet/>
      <dgm:spPr/>
      <dgm:t>
        <a:bodyPr/>
        <a:lstStyle/>
        <a:p>
          <a:endParaRPr kumimoji="1" lang="ja-JP" altLang="en-US"/>
        </a:p>
      </dgm:t>
    </dgm:pt>
    <dgm:pt modelId="{94A5BF19-5E51-4CF6-B98E-B7B47F865007}" type="sibTrans" cxnId="{AA50557F-6CB5-49E6-AD7E-C98E5E894CD3}">
      <dgm:prSet/>
      <dgm:spPr/>
      <dgm:t>
        <a:bodyPr/>
        <a:lstStyle/>
        <a:p>
          <a:endParaRPr kumimoji="1" lang="ja-JP" altLang="en-US"/>
        </a:p>
      </dgm:t>
    </dgm:pt>
    <dgm:pt modelId="{87A2EACC-4A0F-46FA-902E-2AFA5F97FD2F}">
      <dgm:prSet phldrT="[テキスト]" custT="1"/>
      <dgm:spPr/>
      <dgm:t>
        <a:bodyPr/>
        <a:lstStyle/>
        <a:p>
          <a:r>
            <a:rPr lang="en-US" altLang="ja-JP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70</a:t>
          </a:r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年ぶりの法律の改正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DB43062-F604-4ACB-8297-8A1BB454F1B3}" type="parTrans" cxnId="{DBDB6F33-FFA5-4F0D-A5B1-707C9364EA14}">
      <dgm:prSet/>
      <dgm:spPr/>
      <dgm:t>
        <a:bodyPr/>
        <a:lstStyle/>
        <a:p>
          <a:endParaRPr kumimoji="1" lang="ja-JP" altLang="en-US"/>
        </a:p>
      </dgm:t>
    </dgm:pt>
    <dgm:pt modelId="{49A5501C-A252-426B-A9A2-F1F4FC17D36E}" type="sibTrans" cxnId="{DBDB6F33-FFA5-4F0D-A5B1-707C9364EA14}">
      <dgm:prSet/>
      <dgm:spPr/>
      <dgm:t>
        <a:bodyPr/>
        <a:lstStyle/>
        <a:p>
          <a:endParaRPr kumimoji="1" lang="ja-JP" altLang="en-US"/>
        </a:p>
      </dgm:t>
    </dgm:pt>
    <dgm:pt modelId="{99E5DDE9-41EC-4F06-B536-6E32FD86BAB5}">
      <dgm:prSet phldrT="[テキスト]" custT="1"/>
      <dgm:spPr/>
      <dgm:t>
        <a:bodyPr lIns="144000" rIns="0"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若い人が参加する社会を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7A77CC3-5EB0-4586-9EC1-82D8714F9C0E}" type="parTrans" cxnId="{88A6487E-5DE6-496F-AEA3-AE02965B569E}">
      <dgm:prSet/>
      <dgm:spPr/>
      <dgm:t>
        <a:bodyPr/>
        <a:lstStyle/>
        <a:p>
          <a:endParaRPr kumimoji="1" lang="ja-JP" altLang="en-US"/>
        </a:p>
      </dgm:t>
    </dgm:pt>
    <dgm:pt modelId="{25C18C88-0DF1-4ADA-983B-A271B2B0D57B}" type="sibTrans" cxnId="{88A6487E-5DE6-496F-AEA3-AE02965B569E}">
      <dgm:prSet/>
      <dgm:spPr/>
      <dgm:t>
        <a:bodyPr/>
        <a:lstStyle/>
        <a:p>
          <a:endParaRPr kumimoji="1" lang="ja-JP" altLang="en-US"/>
        </a:p>
      </dgm:t>
    </dgm:pt>
    <dgm:pt modelId="{F0A5CD41-8750-4D89-B232-5A20669509EF}">
      <dgm:prSet phldrT="[テキスト]"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あなたの街の選挙でも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0E7502D-BB50-4AED-A6E5-1180CCECA70A}" type="parTrans" cxnId="{FDFBD572-94AF-4EA4-9854-FE576C7D9640}">
      <dgm:prSet/>
      <dgm:spPr/>
      <dgm:t>
        <a:bodyPr/>
        <a:lstStyle/>
        <a:p>
          <a:endParaRPr kumimoji="1" lang="ja-JP" altLang="en-US"/>
        </a:p>
      </dgm:t>
    </dgm:pt>
    <dgm:pt modelId="{1D60F49A-186C-4E43-AC6F-849D957919F2}" type="sibTrans" cxnId="{FDFBD572-94AF-4EA4-9854-FE576C7D9640}">
      <dgm:prSet/>
      <dgm:spPr/>
      <dgm:t>
        <a:bodyPr/>
        <a:lstStyle/>
        <a:p>
          <a:endParaRPr kumimoji="1" lang="ja-JP" altLang="en-US"/>
        </a:p>
      </dgm:t>
    </dgm:pt>
    <dgm:pt modelId="{6FAE6D29-876E-43A6-A9DE-87F906CBCD0C}" type="pres">
      <dgm:prSet presAssocID="{A4E94BEF-814C-4CFF-916B-E8D860197EF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695367C6-1A97-40E4-A356-010B818B984C}" type="pres">
      <dgm:prSet presAssocID="{A4E94BEF-814C-4CFF-916B-E8D860197EFB}" presName="dummyMaxCanvas" presStyleCnt="0">
        <dgm:presLayoutVars/>
      </dgm:prSet>
      <dgm:spPr/>
      <dgm:t>
        <a:bodyPr/>
        <a:lstStyle/>
        <a:p>
          <a:endParaRPr kumimoji="1" lang="ja-JP" altLang="en-US"/>
        </a:p>
      </dgm:t>
    </dgm:pt>
    <dgm:pt modelId="{68C3E53A-150F-446A-ABB4-AB6D2AB20D63}" type="pres">
      <dgm:prSet presAssocID="{A4E94BEF-814C-4CFF-916B-E8D860197EFB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EF9B617-1BD3-4BC7-B73D-4D9F04B46EA6}" type="pres">
      <dgm:prSet presAssocID="{A4E94BEF-814C-4CFF-916B-E8D860197EFB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E58E2FB-892A-46A9-AC0B-829893287881}" type="pres">
      <dgm:prSet presAssocID="{A4E94BEF-814C-4CFF-916B-E8D860197EFB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144C3E03-D16E-49D4-90D4-91066C466A47}" type="pres">
      <dgm:prSet presAssocID="{A4E94BEF-814C-4CFF-916B-E8D860197EFB}" presName="FourNodes_4" presStyleLbl="node1" presStyleIdx="3" presStyleCnt="4" custScaleY="103196" custLinFactNeighborX="-410" custLinFactNeighborY="40640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4ABBB9C-124F-45F8-9706-7CA529401780}" type="pres">
      <dgm:prSet presAssocID="{A4E94BEF-814C-4CFF-916B-E8D860197EFB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6F9D99-35F7-4924-BE27-CDD27CB3082C}" type="pres">
      <dgm:prSet presAssocID="{A4E94BEF-814C-4CFF-916B-E8D860197EFB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3FF6D7-67B7-4746-BC3B-09B05F0558AF}" type="pres">
      <dgm:prSet presAssocID="{A4E94BEF-814C-4CFF-916B-E8D860197EFB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0226CF0-90F9-450D-8CDC-5C247697A713}" type="pres">
      <dgm:prSet presAssocID="{A4E94BEF-814C-4CFF-916B-E8D860197EFB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FB3B141E-13C0-4A32-82CA-5E834921F8FB}" type="pres">
      <dgm:prSet presAssocID="{A4E94BEF-814C-4CFF-916B-E8D860197EFB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AC572B4-B953-45A5-AA26-79322F0926D2}" type="pres">
      <dgm:prSet presAssocID="{A4E94BEF-814C-4CFF-916B-E8D860197EFB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1B5BFA1-590F-4DF6-992B-D24CA1F17027}" type="pres">
      <dgm:prSet presAssocID="{A4E94BEF-814C-4CFF-916B-E8D860197EFB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FDFBD572-94AF-4EA4-9854-FE576C7D9640}" srcId="{A4E94BEF-814C-4CFF-916B-E8D860197EFB}" destId="{F0A5CD41-8750-4D89-B232-5A20669509EF}" srcOrd="3" destOrd="0" parTransId="{A0E7502D-BB50-4AED-A6E5-1180CCECA70A}" sibTransId="{1D60F49A-186C-4E43-AC6F-849D957919F2}"/>
    <dgm:cxn modelId="{E188DD42-0414-4DFC-8557-CBB3D746F1AE}" type="presOf" srcId="{99E5DDE9-41EC-4F06-B536-6E32FD86BAB5}" destId="{2AC572B4-B953-45A5-AA26-79322F0926D2}" srcOrd="1" destOrd="0" presId="urn:microsoft.com/office/officeart/2005/8/layout/vProcess5"/>
    <dgm:cxn modelId="{2BDFE24E-C0FD-4B89-9497-E152B9ADAD6B}" type="presOf" srcId="{25C18C88-0DF1-4ADA-983B-A271B2B0D57B}" destId="{FB3FF6D7-67B7-4746-BC3B-09B05F0558AF}" srcOrd="0" destOrd="0" presId="urn:microsoft.com/office/officeart/2005/8/layout/vProcess5"/>
    <dgm:cxn modelId="{DAAF3758-8966-4413-9817-32034BA47766}" type="presOf" srcId="{49A5501C-A252-426B-A9A2-F1F4FC17D36E}" destId="{256F9D99-35F7-4924-BE27-CDD27CB3082C}" srcOrd="0" destOrd="0" presId="urn:microsoft.com/office/officeart/2005/8/layout/vProcess5"/>
    <dgm:cxn modelId="{1A7B0FE5-9707-423D-B03A-EEF9EA694681}" type="presOf" srcId="{94A5BF19-5E51-4CF6-B98E-B7B47F865007}" destId="{F4ABBB9C-124F-45F8-9706-7CA529401780}" srcOrd="0" destOrd="0" presId="urn:microsoft.com/office/officeart/2005/8/layout/vProcess5"/>
    <dgm:cxn modelId="{16FE7182-D0C3-4AF1-BF37-23632DA7E522}" type="presOf" srcId="{99E5DDE9-41EC-4F06-B536-6E32FD86BAB5}" destId="{5E58E2FB-892A-46A9-AC0B-829893287881}" srcOrd="0" destOrd="0" presId="urn:microsoft.com/office/officeart/2005/8/layout/vProcess5"/>
    <dgm:cxn modelId="{EB2858E9-3DBF-4A1E-8717-52066B904AD6}" type="presOf" srcId="{87A2EACC-4A0F-46FA-902E-2AFA5F97FD2F}" destId="{FB3B141E-13C0-4A32-82CA-5E834921F8FB}" srcOrd="1" destOrd="0" presId="urn:microsoft.com/office/officeart/2005/8/layout/vProcess5"/>
    <dgm:cxn modelId="{AE57398F-0400-4080-B14D-68A2062E7073}" type="presOf" srcId="{E3186624-4F18-42F5-84E3-60D65F41E8D2}" destId="{B0226CF0-90F9-450D-8CDC-5C247697A713}" srcOrd="1" destOrd="0" presId="urn:microsoft.com/office/officeart/2005/8/layout/vProcess5"/>
    <dgm:cxn modelId="{1690A9D9-77CA-42B2-91ED-2400552BF5EF}" type="presOf" srcId="{F0A5CD41-8750-4D89-B232-5A20669509EF}" destId="{144C3E03-D16E-49D4-90D4-91066C466A47}" srcOrd="0" destOrd="0" presId="urn:microsoft.com/office/officeart/2005/8/layout/vProcess5"/>
    <dgm:cxn modelId="{DBDB6F33-FFA5-4F0D-A5B1-707C9364EA14}" srcId="{A4E94BEF-814C-4CFF-916B-E8D860197EFB}" destId="{87A2EACC-4A0F-46FA-902E-2AFA5F97FD2F}" srcOrd="1" destOrd="0" parTransId="{0DB43062-F604-4ACB-8297-8A1BB454F1B3}" sibTransId="{49A5501C-A252-426B-A9A2-F1F4FC17D36E}"/>
    <dgm:cxn modelId="{68558A17-76BF-4244-AC1C-E1A543DD3498}" type="presOf" srcId="{F0A5CD41-8750-4D89-B232-5A20669509EF}" destId="{21B5BFA1-590F-4DF6-992B-D24CA1F17027}" srcOrd="1" destOrd="0" presId="urn:microsoft.com/office/officeart/2005/8/layout/vProcess5"/>
    <dgm:cxn modelId="{88A6487E-5DE6-496F-AEA3-AE02965B569E}" srcId="{A4E94BEF-814C-4CFF-916B-E8D860197EFB}" destId="{99E5DDE9-41EC-4F06-B536-6E32FD86BAB5}" srcOrd="2" destOrd="0" parTransId="{07A77CC3-5EB0-4586-9EC1-82D8714F9C0E}" sibTransId="{25C18C88-0DF1-4ADA-983B-A271B2B0D57B}"/>
    <dgm:cxn modelId="{EE16C8E3-A1B0-4CB5-BD40-7AC5581FD53B}" type="presOf" srcId="{E3186624-4F18-42F5-84E3-60D65F41E8D2}" destId="{68C3E53A-150F-446A-ABB4-AB6D2AB20D63}" srcOrd="0" destOrd="0" presId="urn:microsoft.com/office/officeart/2005/8/layout/vProcess5"/>
    <dgm:cxn modelId="{BDC15277-A731-486A-84FB-29DAD30984EC}" type="presOf" srcId="{87A2EACC-4A0F-46FA-902E-2AFA5F97FD2F}" destId="{3EF9B617-1BD3-4BC7-B73D-4D9F04B46EA6}" srcOrd="0" destOrd="0" presId="urn:microsoft.com/office/officeart/2005/8/layout/vProcess5"/>
    <dgm:cxn modelId="{A19CA527-E6FE-4E32-AF53-7C113BF56DC3}" type="presOf" srcId="{A4E94BEF-814C-4CFF-916B-E8D860197EFB}" destId="{6FAE6D29-876E-43A6-A9DE-87F906CBCD0C}" srcOrd="0" destOrd="0" presId="urn:microsoft.com/office/officeart/2005/8/layout/vProcess5"/>
    <dgm:cxn modelId="{AA50557F-6CB5-49E6-AD7E-C98E5E894CD3}" srcId="{A4E94BEF-814C-4CFF-916B-E8D860197EFB}" destId="{E3186624-4F18-42F5-84E3-60D65F41E8D2}" srcOrd="0" destOrd="0" parTransId="{13460620-23B3-4F84-AF11-CC314A5DE5D4}" sibTransId="{94A5BF19-5E51-4CF6-B98E-B7B47F865007}"/>
    <dgm:cxn modelId="{D0393E60-8362-4986-9D60-F2BA35332AF3}" type="presParOf" srcId="{6FAE6D29-876E-43A6-A9DE-87F906CBCD0C}" destId="{695367C6-1A97-40E4-A356-010B818B984C}" srcOrd="0" destOrd="0" presId="urn:microsoft.com/office/officeart/2005/8/layout/vProcess5"/>
    <dgm:cxn modelId="{E6BDF3AF-E590-4CFD-8222-CDFF7845E600}" type="presParOf" srcId="{6FAE6D29-876E-43A6-A9DE-87F906CBCD0C}" destId="{68C3E53A-150F-446A-ABB4-AB6D2AB20D63}" srcOrd="1" destOrd="0" presId="urn:microsoft.com/office/officeart/2005/8/layout/vProcess5"/>
    <dgm:cxn modelId="{0D37D81E-CB59-4A8E-A202-1F1981FA091F}" type="presParOf" srcId="{6FAE6D29-876E-43A6-A9DE-87F906CBCD0C}" destId="{3EF9B617-1BD3-4BC7-B73D-4D9F04B46EA6}" srcOrd="2" destOrd="0" presId="urn:microsoft.com/office/officeart/2005/8/layout/vProcess5"/>
    <dgm:cxn modelId="{3B817874-E8C3-45AA-AD64-A57CDDF468F3}" type="presParOf" srcId="{6FAE6D29-876E-43A6-A9DE-87F906CBCD0C}" destId="{5E58E2FB-892A-46A9-AC0B-829893287881}" srcOrd="3" destOrd="0" presId="urn:microsoft.com/office/officeart/2005/8/layout/vProcess5"/>
    <dgm:cxn modelId="{33CB72D9-B0F6-4802-AA38-DE47FDEC4FF3}" type="presParOf" srcId="{6FAE6D29-876E-43A6-A9DE-87F906CBCD0C}" destId="{144C3E03-D16E-49D4-90D4-91066C466A47}" srcOrd="4" destOrd="0" presId="urn:microsoft.com/office/officeart/2005/8/layout/vProcess5"/>
    <dgm:cxn modelId="{0E762D50-3E74-4C42-A127-0A1A70DC6701}" type="presParOf" srcId="{6FAE6D29-876E-43A6-A9DE-87F906CBCD0C}" destId="{F4ABBB9C-124F-45F8-9706-7CA529401780}" srcOrd="5" destOrd="0" presId="urn:microsoft.com/office/officeart/2005/8/layout/vProcess5"/>
    <dgm:cxn modelId="{542974A6-960D-454B-8F19-CF1E2E1C2307}" type="presParOf" srcId="{6FAE6D29-876E-43A6-A9DE-87F906CBCD0C}" destId="{256F9D99-35F7-4924-BE27-CDD27CB3082C}" srcOrd="6" destOrd="0" presId="urn:microsoft.com/office/officeart/2005/8/layout/vProcess5"/>
    <dgm:cxn modelId="{FB7BD280-0FB9-4EE6-B843-D94D8B3FAF5C}" type="presParOf" srcId="{6FAE6D29-876E-43A6-A9DE-87F906CBCD0C}" destId="{FB3FF6D7-67B7-4746-BC3B-09B05F0558AF}" srcOrd="7" destOrd="0" presId="urn:microsoft.com/office/officeart/2005/8/layout/vProcess5"/>
    <dgm:cxn modelId="{F0D2CCD8-FB2F-41F4-84F5-F859252939BD}" type="presParOf" srcId="{6FAE6D29-876E-43A6-A9DE-87F906CBCD0C}" destId="{B0226CF0-90F9-450D-8CDC-5C247697A713}" srcOrd="8" destOrd="0" presId="urn:microsoft.com/office/officeart/2005/8/layout/vProcess5"/>
    <dgm:cxn modelId="{E518797A-7033-4614-A795-5A10D0256C4A}" type="presParOf" srcId="{6FAE6D29-876E-43A6-A9DE-87F906CBCD0C}" destId="{FB3B141E-13C0-4A32-82CA-5E834921F8FB}" srcOrd="9" destOrd="0" presId="urn:microsoft.com/office/officeart/2005/8/layout/vProcess5"/>
    <dgm:cxn modelId="{B2416AAB-C9BC-408F-B920-37C4C0CC7F98}" type="presParOf" srcId="{6FAE6D29-876E-43A6-A9DE-87F906CBCD0C}" destId="{2AC572B4-B953-45A5-AA26-79322F0926D2}" srcOrd="10" destOrd="0" presId="urn:microsoft.com/office/officeart/2005/8/layout/vProcess5"/>
    <dgm:cxn modelId="{1A962DA8-532E-4128-959F-3B8498EF3B05}" type="presParOf" srcId="{6FAE6D29-876E-43A6-A9DE-87F906CBCD0C}" destId="{21B5BFA1-590F-4DF6-992B-D24CA1F1702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F62AC78F-FD2B-43FA-BD64-84E6CF676C0D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社会の様々なことに目を向けよう</a:t>
          </a:r>
          <a:endParaRPr kumimoji="1"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E01C083C-7002-4763-A44C-5F684C1D3E81}" type="par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45B56A6B-1307-46E4-BF54-C34ED579F67C}" type="sibTrans" cxnId="{EA0A586B-B7AF-4493-B50B-03A94ED23A6A}">
      <dgm:prSet/>
      <dgm:spPr/>
      <dgm:t>
        <a:bodyPr/>
        <a:lstStyle/>
        <a:p>
          <a:endParaRPr kumimoji="1" lang="ja-JP" altLang="en-US"/>
        </a:p>
      </dgm:t>
    </dgm:pt>
    <dgm:pt modelId="{FB00052A-8F1E-478D-8439-3CD2B16B7566}">
      <dgm:prSet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基準は今のあなたの中にある</a:t>
          </a:r>
          <a:endParaRPr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A1D9437F-9964-46B6-A2A4-1AF48CD2084E}" type="par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601361FF-5CD1-4FAB-A895-1A3AABD52855}" type="sibTrans" cxnId="{1115E54A-0C31-40B9-84F2-95D60518B04A}">
      <dgm:prSet/>
      <dgm:spPr/>
      <dgm:t>
        <a:bodyPr/>
        <a:lstStyle/>
        <a:p>
          <a:endParaRPr kumimoji="1" lang="ja-JP" altLang="en-US"/>
        </a:p>
      </dgm:t>
    </dgm:pt>
    <dgm:pt modelId="{F4FC9B50-AC10-49FE-8EBB-6F8BFE09159E}">
      <dgm:prSet custT="1"/>
      <dgm:spPr/>
      <dgm:t>
        <a:bodyPr/>
        <a:lstStyle/>
        <a:p>
          <a:r>
            <a:rPr kumimoji="1"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あなたの判断は正しく尊重されます</a:t>
          </a:r>
          <a:endParaRPr kumimoji="1" lang="en-US" altLang="ja-JP" sz="4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166725EF-D10B-414A-9C51-94404AE211B0}" type="par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14F7A247-CC1C-4B4E-9276-37BC4FD180E2}" type="sibTrans" cxnId="{C9027C66-8BD8-4BDD-87B8-46429370C418}">
      <dgm:prSet/>
      <dgm:spPr/>
      <dgm:t>
        <a:bodyPr/>
        <a:lstStyle/>
        <a:p>
          <a:endParaRPr kumimoji="1" lang="ja-JP" altLang="en-US"/>
        </a:p>
      </dgm:t>
    </dgm:pt>
    <dgm:pt modelId="{399CAB32-E54F-40F6-8FD5-09CA5365F1A4}">
      <dgm:prSet custT="1"/>
      <dgm:spPr/>
      <dgm:t>
        <a:bodyPr/>
        <a:lstStyle/>
        <a:p>
          <a:r>
            <a:rPr lang="ja-JP" alt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自信をもって投票に行こう</a:t>
          </a:r>
          <a:endParaRPr kumimoji="1" lang="ja-JP" alt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51D2B467-525C-4325-A018-9286F5618F77}" type="par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2B02C1F1-4E3C-4ADD-89BA-0BE9C9CA1985}" type="sibTrans" cxnId="{9CDFCA16-ABF3-420D-9C9C-941CE1D98689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887D91D5-F4C2-4A59-9F0F-9C271E43D6DD}" type="pres">
      <dgm:prSet presAssocID="{F62AC78F-FD2B-43FA-BD64-84E6CF676C0D}" presName="linNode" presStyleCnt="0"/>
      <dgm:spPr/>
      <dgm:t>
        <a:bodyPr/>
        <a:lstStyle/>
        <a:p>
          <a:endParaRPr kumimoji="1" lang="ja-JP" altLang="en-US"/>
        </a:p>
      </dgm:t>
    </dgm:pt>
    <dgm:pt modelId="{D645CD3E-7625-49C6-8B9E-5FB62FB9F05E}" type="pres">
      <dgm:prSet presAssocID="{F62AC78F-FD2B-43FA-BD64-84E6CF676C0D}" presName="parentText" presStyleLbl="node1" presStyleIdx="0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27894ED-41FD-469D-BAEC-8EB195D2ED88}" type="pres">
      <dgm:prSet presAssocID="{45B56A6B-1307-46E4-BF54-C34ED579F67C}" presName="sp" presStyleCnt="0"/>
      <dgm:spPr/>
      <dgm:t>
        <a:bodyPr/>
        <a:lstStyle/>
        <a:p>
          <a:endParaRPr kumimoji="1" lang="ja-JP" altLang="en-US"/>
        </a:p>
      </dgm:t>
    </dgm:pt>
    <dgm:pt modelId="{7BE67A65-3291-4E92-A7F2-0BED1503198B}" type="pres">
      <dgm:prSet presAssocID="{FB00052A-8F1E-478D-8439-3CD2B16B7566}" presName="linNode" presStyleCnt="0"/>
      <dgm:spPr/>
      <dgm:t>
        <a:bodyPr/>
        <a:lstStyle/>
        <a:p>
          <a:endParaRPr kumimoji="1" lang="ja-JP" altLang="en-US"/>
        </a:p>
      </dgm:t>
    </dgm:pt>
    <dgm:pt modelId="{BD64564C-A30D-4F7B-BC8C-3C65CC5CE5F8}" type="pres">
      <dgm:prSet presAssocID="{FB00052A-8F1E-478D-8439-3CD2B16B7566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EAE075A-3D51-41D0-9504-3C47D92CA1DB}" type="pres">
      <dgm:prSet presAssocID="{601361FF-5CD1-4FAB-A895-1A3AABD52855}" presName="sp" presStyleCnt="0"/>
      <dgm:spPr/>
      <dgm:t>
        <a:bodyPr/>
        <a:lstStyle/>
        <a:p>
          <a:endParaRPr kumimoji="1" lang="ja-JP" altLang="en-US"/>
        </a:p>
      </dgm:t>
    </dgm:pt>
    <dgm:pt modelId="{FDBF27AC-CCE5-4E0C-B2CD-C8A4502CA11F}" type="pres">
      <dgm:prSet presAssocID="{F4FC9B50-AC10-49FE-8EBB-6F8BFE09159E}" presName="linNode" presStyleCnt="0"/>
      <dgm:spPr/>
      <dgm:t>
        <a:bodyPr/>
        <a:lstStyle/>
        <a:p>
          <a:endParaRPr kumimoji="1" lang="ja-JP" altLang="en-US"/>
        </a:p>
      </dgm:t>
    </dgm:pt>
    <dgm:pt modelId="{CC44770E-CCCA-4A4F-9D37-8FEA3F76C20E}" type="pres">
      <dgm:prSet presAssocID="{F4FC9B50-AC10-49FE-8EBB-6F8BFE09159E}" presName="parentText" presStyleLbl="node1" presStyleIdx="2" presStyleCnt="4" custScaleX="277778" custLinFactNeighborX="136" custLinFactNeighborY="228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3293CE-682D-40BD-A013-8CB324193559}" type="pres">
      <dgm:prSet presAssocID="{14F7A247-CC1C-4B4E-9276-37BC4FD180E2}" presName="sp" presStyleCnt="0"/>
      <dgm:spPr/>
      <dgm:t>
        <a:bodyPr/>
        <a:lstStyle/>
        <a:p>
          <a:endParaRPr kumimoji="1" lang="ja-JP" altLang="en-US"/>
        </a:p>
      </dgm:t>
    </dgm:pt>
    <dgm:pt modelId="{C91D9CA8-46D8-49DA-A4F4-F90B1933392E}" type="pres">
      <dgm:prSet presAssocID="{399CAB32-E54F-40F6-8FD5-09CA5365F1A4}" presName="linNode" presStyleCnt="0"/>
      <dgm:spPr/>
      <dgm:t>
        <a:bodyPr/>
        <a:lstStyle/>
        <a:p>
          <a:endParaRPr kumimoji="1" lang="ja-JP" altLang="en-US"/>
        </a:p>
      </dgm:t>
    </dgm:pt>
    <dgm:pt modelId="{3C079D7F-15C6-477E-8F49-48435DB0EC11}" type="pres">
      <dgm:prSet presAssocID="{399CAB32-E54F-40F6-8FD5-09CA5365F1A4}" presName="parentText" presStyleLbl="node1" presStyleIdx="3" presStyleCnt="4" custScaleX="277778" custLinFactNeighborY="3031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001FA3A1-7DF9-4495-9A35-25EF34D37DA5}" type="presOf" srcId="{FB00052A-8F1E-478D-8439-3CD2B16B7566}" destId="{BD64564C-A30D-4F7B-BC8C-3C65CC5CE5F8}" srcOrd="0" destOrd="0" presId="urn:microsoft.com/office/officeart/2005/8/layout/vList5"/>
    <dgm:cxn modelId="{8C4F88D2-2DD2-4AAD-A9A0-7E7F7851D024}" type="presOf" srcId="{399CAB32-E54F-40F6-8FD5-09CA5365F1A4}" destId="{3C079D7F-15C6-477E-8F49-48435DB0EC11}" srcOrd="0" destOrd="0" presId="urn:microsoft.com/office/officeart/2005/8/layout/vList5"/>
    <dgm:cxn modelId="{C9027C66-8BD8-4BDD-87B8-46429370C418}" srcId="{29198D05-D267-47AF-B1D4-83227D722F23}" destId="{F4FC9B50-AC10-49FE-8EBB-6F8BFE09159E}" srcOrd="2" destOrd="0" parTransId="{166725EF-D10B-414A-9C51-94404AE211B0}" sibTransId="{14F7A247-CC1C-4B4E-9276-37BC4FD180E2}"/>
    <dgm:cxn modelId="{EA0A586B-B7AF-4493-B50B-03A94ED23A6A}" srcId="{29198D05-D267-47AF-B1D4-83227D722F23}" destId="{F62AC78F-FD2B-43FA-BD64-84E6CF676C0D}" srcOrd="0" destOrd="0" parTransId="{E01C083C-7002-4763-A44C-5F684C1D3E81}" sibTransId="{45B56A6B-1307-46E4-BF54-C34ED579F67C}"/>
    <dgm:cxn modelId="{8E03B8E5-8043-4A12-9959-FD23974BDAD3}" type="presOf" srcId="{F62AC78F-FD2B-43FA-BD64-84E6CF676C0D}" destId="{D645CD3E-7625-49C6-8B9E-5FB62FB9F05E}" srcOrd="0" destOrd="0" presId="urn:microsoft.com/office/officeart/2005/8/layout/vList5"/>
    <dgm:cxn modelId="{79559587-BCE7-4A31-BEEE-05C9BFBA9930}" type="presOf" srcId="{F4FC9B50-AC10-49FE-8EBB-6F8BFE09159E}" destId="{CC44770E-CCCA-4A4F-9D37-8FEA3F76C20E}" srcOrd="0" destOrd="0" presId="urn:microsoft.com/office/officeart/2005/8/layout/vList5"/>
    <dgm:cxn modelId="{9CDFCA16-ABF3-420D-9C9C-941CE1D98689}" srcId="{29198D05-D267-47AF-B1D4-83227D722F23}" destId="{399CAB32-E54F-40F6-8FD5-09CA5365F1A4}" srcOrd="3" destOrd="0" parTransId="{51D2B467-525C-4325-A018-9286F5618F77}" sibTransId="{2B02C1F1-4E3C-4ADD-89BA-0BE9C9CA1985}"/>
    <dgm:cxn modelId="{9F11881B-90C9-449E-A9D2-D9FFAF3C0943}" type="presOf" srcId="{29198D05-D267-47AF-B1D4-83227D722F23}" destId="{A31F6E76-4AEE-4BA3-A6B0-FF4E936C1532}" srcOrd="0" destOrd="0" presId="urn:microsoft.com/office/officeart/2005/8/layout/vList5"/>
    <dgm:cxn modelId="{1115E54A-0C31-40B9-84F2-95D60518B04A}" srcId="{29198D05-D267-47AF-B1D4-83227D722F23}" destId="{FB00052A-8F1E-478D-8439-3CD2B16B7566}" srcOrd="1" destOrd="0" parTransId="{A1D9437F-9964-46B6-A2A4-1AF48CD2084E}" sibTransId="{601361FF-5CD1-4FAB-A895-1A3AABD52855}"/>
    <dgm:cxn modelId="{B6BABBE4-AB5F-4142-BEFA-A75C7C81262F}" type="presParOf" srcId="{A31F6E76-4AEE-4BA3-A6B0-FF4E936C1532}" destId="{887D91D5-F4C2-4A59-9F0F-9C271E43D6DD}" srcOrd="0" destOrd="0" presId="urn:microsoft.com/office/officeart/2005/8/layout/vList5"/>
    <dgm:cxn modelId="{47EF0926-1058-4687-8331-999FB236A0E5}" type="presParOf" srcId="{887D91D5-F4C2-4A59-9F0F-9C271E43D6DD}" destId="{D645CD3E-7625-49C6-8B9E-5FB62FB9F05E}" srcOrd="0" destOrd="0" presId="urn:microsoft.com/office/officeart/2005/8/layout/vList5"/>
    <dgm:cxn modelId="{4A2B3768-C6F2-4BC6-A06C-85293536F38E}" type="presParOf" srcId="{A31F6E76-4AEE-4BA3-A6B0-FF4E936C1532}" destId="{C27894ED-41FD-469D-BAEC-8EB195D2ED88}" srcOrd="1" destOrd="0" presId="urn:microsoft.com/office/officeart/2005/8/layout/vList5"/>
    <dgm:cxn modelId="{46F5D5F0-EA2C-4B62-AFDF-8362AACC46D0}" type="presParOf" srcId="{A31F6E76-4AEE-4BA3-A6B0-FF4E936C1532}" destId="{7BE67A65-3291-4E92-A7F2-0BED1503198B}" srcOrd="2" destOrd="0" presId="urn:microsoft.com/office/officeart/2005/8/layout/vList5"/>
    <dgm:cxn modelId="{4C101491-F348-4240-AA59-60C63B4B0C0E}" type="presParOf" srcId="{7BE67A65-3291-4E92-A7F2-0BED1503198B}" destId="{BD64564C-A30D-4F7B-BC8C-3C65CC5CE5F8}" srcOrd="0" destOrd="0" presId="urn:microsoft.com/office/officeart/2005/8/layout/vList5"/>
    <dgm:cxn modelId="{990633F7-F570-4970-AAAA-F48014F96FB0}" type="presParOf" srcId="{A31F6E76-4AEE-4BA3-A6B0-FF4E936C1532}" destId="{AEAE075A-3D51-41D0-9504-3C47D92CA1DB}" srcOrd="3" destOrd="0" presId="urn:microsoft.com/office/officeart/2005/8/layout/vList5"/>
    <dgm:cxn modelId="{74645119-2E1F-4A9C-A3D2-9C9C19EB6D50}" type="presParOf" srcId="{A31F6E76-4AEE-4BA3-A6B0-FF4E936C1532}" destId="{FDBF27AC-CCE5-4E0C-B2CD-C8A4502CA11F}" srcOrd="4" destOrd="0" presId="urn:microsoft.com/office/officeart/2005/8/layout/vList5"/>
    <dgm:cxn modelId="{6CB05995-81EB-4A5D-830A-51055F5E29D5}" type="presParOf" srcId="{FDBF27AC-CCE5-4E0C-B2CD-C8A4502CA11F}" destId="{CC44770E-CCCA-4A4F-9D37-8FEA3F76C20E}" srcOrd="0" destOrd="0" presId="urn:microsoft.com/office/officeart/2005/8/layout/vList5"/>
    <dgm:cxn modelId="{7F00D61E-17A4-4191-98DC-6F081C4A6A8F}" type="presParOf" srcId="{A31F6E76-4AEE-4BA3-A6B0-FF4E936C1532}" destId="{5C3293CE-682D-40BD-A013-8CB324193559}" srcOrd="5" destOrd="0" presId="urn:microsoft.com/office/officeart/2005/8/layout/vList5"/>
    <dgm:cxn modelId="{D4E01FC3-39E2-42A5-91AD-690646E2D7C4}" type="presParOf" srcId="{A31F6E76-4AEE-4BA3-A6B0-FF4E936C1532}" destId="{C91D9CA8-46D8-49DA-A4F4-F90B1933392E}" srcOrd="6" destOrd="0" presId="urn:microsoft.com/office/officeart/2005/8/layout/vList5"/>
    <dgm:cxn modelId="{70016CEA-0641-41B8-BCAE-B46CF0F76B27}" type="presParOf" srcId="{C91D9CA8-46D8-49DA-A4F4-F90B1933392E}" destId="{3C079D7F-15C6-477E-8F49-48435DB0EC1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198D05-D267-47AF-B1D4-83227D722F23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kumimoji="1" lang="ja-JP" altLang="en-US"/>
        </a:p>
      </dgm:t>
    </dgm:pt>
    <dgm:pt modelId="{81AD3274-7553-4B22-80C6-C1DDEFDFA976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「投票」という行為を通じて、社会と対等に向き合ってください。</a:t>
          </a:r>
          <a:endParaRPr kumimoji="1" lang="ja-JP" alt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25A405A5-E428-4812-86C2-DB4943D2442B}" type="par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1326720F-AB2E-4401-92CB-2FC5188F9DF6}" type="sibTrans" cxnId="{105A3A6D-9385-4ACE-A644-034F817BDE77}">
      <dgm:prSet/>
      <dgm:spPr/>
      <dgm:t>
        <a:bodyPr/>
        <a:lstStyle/>
        <a:p>
          <a:endParaRPr kumimoji="1" lang="ja-JP" altLang="en-US"/>
        </a:p>
      </dgm:t>
    </dgm:pt>
    <dgm:pt modelId="{D2FF1B8B-DE7C-4932-A111-BCB34B234E11}">
      <dgm:prSet phldrT="[テキスト]" custT="1"/>
      <dgm:spPr/>
      <dgm:t>
        <a:bodyPr/>
        <a:lstStyle/>
        <a:p>
          <a:pPr algn="l"/>
          <a:r>
            <a:rPr lang="ja-JP" alt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あなたが一生懸命考えて出した答えに間違いはありません。　　　　　　　　　　素直な思いを伝えてください。</a:t>
          </a:r>
          <a:endParaRPr kumimoji="1" lang="ja-JP" altLang="en-US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dgm:t>
    </dgm:pt>
    <dgm:pt modelId="{0F2E402C-9D8F-4868-B9E2-7F5AF9AD5758}" type="par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F5A00ABC-E9EC-447A-BF86-51ABD83051FD}" type="sibTrans" cxnId="{72DF5619-7D12-4AA5-AB57-4BF3A1D09C18}">
      <dgm:prSet/>
      <dgm:spPr/>
      <dgm:t>
        <a:bodyPr/>
        <a:lstStyle/>
        <a:p>
          <a:endParaRPr kumimoji="1" lang="ja-JP" altLang="en-US"/>
        </a:p>
      </dgm:t>
    </dgm:pt>
    <dgm:pt modelId="{A31F6E76-4AEE-4BA3-A6B0-FF4E936C1532}" type="pres">
      <dgm:prSet presAssocID="{29198D05-D267-47AF-B1D4-83227D722F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41CF521-DB4D-4F50-8BA6-DCDDBAA41D0B}" type="pres">
      <dgm:prSet presAssocID="{81AD3274-7553-4B22-80C6-C1DDEFDFA976}" presName="linNode" presStyleCnt="0"/>
      <dgm:spPr/>
      <dgm:t>
        <a:bodyPr/>
        <a:lstStyle/>
        <a:p>
          <a:endParaRPr kumimoji="1" lang="ja-JP" altLang="en-US"/>
        </a:p>
      </dgm:t>
    </dgm:pt>
    <dgm:pt modelId="{AC073904-E356-416E-84A2-A034B2E3CC9A}" type="pres">
      <dgm:prSet presAssocID="{81AD3274-7553-4B22-80C6-C1DDEFDFA976}" presName="parentText" presStyleLbl="node1" presStyleIdx="0" presStyleCnt="2" custScaleX="252774" custLinFactNeighborY="-2348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59842C1-87BC-4ED8-9BC1-9FB97144FF02}" type="pres">
      <dgm:prSet presAssocID="{1326720F-AB2E-4401-92CB-2FC5188F9DF6}" presName="sp" presStyleCnt="0"/>
      <dgm:spPr/>
      <dgm:t>
        <a:bodyPr/>
        <a:lstStyle/>
        <a:p>
          <a:endParaRPr kumimoji="1" lang="ja-JP" altLang="en-US"/>
        </a:p>
      </dgm:t>
    </dgm:pt>
    <dgm:pt modelId="{04EA5A46-AAB6-4F60-B24D-4F71B34408FB}" type="pres">
      <dgm:prSet presAssocID="{D2FF1B8B-DE7C-4932-A111-BCB34B234E11}" presName="linNode" presStyleCnt="0"/>
      <dgm:spPr/>
      <dgm:t>
        <a:bodyPr/>
        <a:lstStyle/>
        <a:p>
          <a:endParaRPr kumimoji="1" lang="ja-JP" altLang="en-US"/>
        </a:p>
      </dgm:t>
    </dgm:pt>
    <dgm:pt modelId="{9FE57052-2B18-4DC4-B210-302DAA1BD522}" type="pres">
      <dgm:prSet presAssocID="{D2FF1B8B-DE7C-4932-A111-BCB34B234E11}" presName="parentText" presStyleLbl="node1" presStyleIdx="1" presStyleCnt="2" custScaleX="252774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048ACFE-95D2-4FCA-B3F7-F3BEC562B6D1}" type="presOf" srcId="{29198D05-D267-47AF-B1D4-83227D722F23}" destId="{A31F6E76-4AEE-4BA3-A6B0-FF4E936C1532}" srcOrd="0" destOrd="0" presId="urn:microsoft.com/office/officeart/2005/8/layout/vList5"/>
    <dgm:cxn modelId="{07E5D12F-0946-422E-94CC-8D60F5961760}" type="presOf" srcId="{D2FF1B8B-DE7C-4932-A111-BCB34B234E11}" destId="{9FE57052-2B18-4DC4-B210-302DAA1BD522}" srcOrd="0" destOrd="0" presId="urn:microsoft.com/office/officeart/2005/8/layout/vList5"/>
    <dgm:cxn modelId="{105A3A6D-9385-4ACE-A644-034F817BDE77}" srcId="{29198D05-D267-47AF-B1D4-83227D722F23}" destId="{81AD3274-7553-4B22-80C6-C1DDEFDFA976}" srcOrd="0" destOrd="0" parTransId="{25A405A5-E428-4812-86C2-DB4943D2442B}" sibTransId="{1326720F-AB2E-4401-92CB-2FC5188F9DF6}"/>
    <dgm:cxn modelId="{DCD904BD-4D53-4E79-A8FB-7717254AD7D8}" type="presOf" srcId="{81AD3274-7553-4B22-80C6-C1DDEFDFA976}" destId="{AC073904-E356-416E-84A2-A034B2E3CC9A}" srcOrd="0" destOrd="0" presId="urn:microsoft.com/office/officeart/2005/8/layout/vList5"/>
    <dgm:cxn modelId="{72DF5619-7D12-4AA5-AB57-4BF3A1D09C18}" srcId="{29198D05-D267-47AF-B1D4-83227D722F23}" destId="{D2FF1B8B-DE7C-4932-A111-BCB34B234E11}" srcOrd="1" destOrd="0" parTransId="{0F2E402C-9D8F-4868-B9E2-7F5AF9AD5758}" sibTransId="{F5A00ABC-E9EC-447A-BF86-51ABD83051FD}"/>
    <dgm:cxn modelId="{FB004D99-5A36-41B8-9366-E086221ED101}" type="presParOf" srcId="{A31F6E76-4AEE-4BA3-A6B0-FF4E936C1532}" destId="{941CF521-DB4D-4F50-8BA6-DCDDBAA41D0B}" srcOrd="0" destOrd="0" presId="urn:microsoft.com/office/officeart/2005/8/layout/vList5"/>
    <dgm:cxn modelId="{7FFAD494-7EE9-4037-BC95-877C9CA7C20B}" type="presParOf" srcId="{941CF521-DB4D-4F50-8BA6-DCDDBAA41D0B}" destId="{AC073904-E356-416E-84A2-A034B2E3CC9A}" srcOrd="0" destOrd="0" presId="urn:microsoft.com/office/officeart/2005/8/layout/vList5"/>
    <dgm:cxn modelId="{39B1CCB3-023B-4818-963B-EF56356B7A3A}" type="presParOf" srcId="{A31F6E76-4AEE-4BA3-A6B0-FF4E936C1532}" destId="{259842C1-87BC-4ED8-9BC1-9FB97144FF02}" srcOrd="1" destOrd="0" presId="urn:microsoft.com/office/officeart/2005/8/layout/vList5"/>
    <dgm:cxn modelId="{B83BEF34-B7A1-4F4A-B7FB-931266250779}" type="presParOf" srcId="{A31F6E76-4AEE-4BA3-A6B0-FF4E936C1532}" destId="{04EA5A46-AAB6-4F60-B24D-4F71B34408FB}" srcOrd="2" destOrd="0" presId="urn:microsoft.com/office/officeart/2005/8/layout/vList5"/>
    <dgm:cxn modelId="{F8FD7252-0AE0-4750-B117-E4BC062307F8}" type="presParOf" srcId="{04EA5A46-AAB6-4F60-B24D-4F71B34408FB}" destId="{9FE57052-2B18-4DC4-B210-302DAA1BD52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8" y="2"/>
            <a:ext cx="2918621" cy="493237"/>
          </a:xfrm>
          <a:prstGeom prst="rect">
            <a:avLst/>
          </a:prstGeom>
        </p:spPr>
        <p:txBody>
          <a:bodyPr vert="horz" lIns="90594" tIns="45295" rIns="90594" bIns="4529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578" y="2"/>
            <a:ext cx="2918621" cy="493237"/>
          </a:xfrm>
          <a:prstGeom prst="rect">
            <a:avLst/>
          </a:prstGeom>
        </p:spPr>
        <p:txBody>
          <a:bodyPr vert="horz" lIns="90594" tIns="45295" rIns="90594" bIns="45295" rtlCol="0"/>
          <a:lstStyle>
            <a:lvl1pPr algn="r">
              <a:defRPr sz="1200"/>
            </a:lvl1pPr>
          </a:lstStyle>
          <a:p>
            <a:fld id="{D796E18B-A541-459C-8B54-D89AC7050811}" type="datetimeFigureOut">
              <a:rPr kumimoji="1" lang="ja-JP" altLang="en-US" smtClean="0"/>
              <a:t>2019/3/7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8" y="9371506"/>
            <a:ext cx="2918621" cy="493236"/>
          </a:xfrm>
          <a:prstGeom prst="rect">
            <a:avLst/>
          </a:prstGeom>
        </p:spPr>
        <p:txBody>
          <a:bodyPr vert="horz" lIns="90594" tIns="45295" rIns="90594" bIns="4529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578" y="9371506"/>
            <a:ext cx="2918621" cy="493236"/>
          </a:xfrm>
          <a:prstGeom prst="rect">
            <a:avLst/>
          </a:prstGeom>
        </p:spPr>
        <p:txBody>
          <a:bodyPr vert="horz" lIns="90594" tIns="45295" rIns="90594" bIns="45295" rtlCol="0" anchor="b"/>
          <a:lstStyle>
            <a:lvl1pPr algn="r">
              <a:defRPr sz="1200"/>
            </a:lvl1pPr>
          </a:lstStyle>
          <a:p>
            <a:fld id="{0D4AD1B6-FD13-471E-AB69-275A07F81D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9653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7" y="2"/>
            <a:ext cx="2918831" cy="493316"/>
          </a:xfrm>
          <a:prstGeom prst="rect">
            <a:avLst/>
          </a:prstGeom>
        </p:spPr>
        <p:txBody>
          <a:bodyPr vert="horz" lIns="90587" tIns="45291" rIns="90587" bIns="4529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81" y="2"/>
            <a:ext cx="2918831" cy="493316"/>
          </a:xfrm>
          <a:prstGeom prst="rect">
            <a:avLst/>
          </a:prstGeom>
        </p:spPr>
        <p:txBody>
          <a:bodyPr vert="horz" lIns="90587" tIns="45291" rIns="90587" bIns="45291" rtlCol="0"/>
          <a:lstStyle>
            <a:lvl1pPr algn="r">
              <a:defRPr sz="1200"/>
            </a:lvl1pPr>
          </a:lstStyle>
          <a:p>
            <a:fld id="{8D45320C-145F-47EF-A8FC-D7874FD29E34}" type="datetimeFigureOut">
              <a:rPr kumimoji="1" lang="ja-JP" altLang="en-US" smtClean="0"/>
              <a:t>2019/3/7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29187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87" tIns="45291" rIns="90587" bIns="4529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504"/>
            <a:ext cx="5388610" cy="4439841"/>
          </a:xfrm>
          <a:prstGeom prst="rect">
            <a:avLst/>
          </a:prstGeom>
        </p:spPr>
        <p:txBody>
          <a:bodyPr vert="horz" lIns="90587" tIns="45291" rIns="90587" bIns="4529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7" y="9371287"/>
            <a:ext cx="2918831" cy="493316"/>
          </a:xfrm>
          <a:prstGeom prst="rect">
            <a:avLst/>
          </a:prstGeom>
        </p:spPr>
        <p:txBody>
          <a:bodyPr vert="horz" lIns="90587" tIns="45291" rIns="90587" bIns="4529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81" y="9371287"/>
            <a:ext cx="2918831" cy="493316"/>
          </a:xfrm>
          <a:prstGeom prst="rect">
            <a:avLst/>
          </a:prstGeom>
        </p:spPr>
        <p:txBody>
          <a:bodyPr vert="horz" lIns="90587" tIns="45291" rIns="90587" bIns="45291" rtlCol="0" anchor="b"/>
          <a:lstStyle>
            <a:lvl1pPr algn="r">
              <a:defRPr sz="1200"/>
            </a:lvl1pPr>
          </a:lstStyle>
          <a:p>
            <a:fld id="{40C01550-6BF9-471B-8152-6FE406A7BA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653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8880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12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13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570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15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16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570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18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787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787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84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7870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884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5709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5709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28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30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31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32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33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7870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7870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7870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7870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7870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44489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7870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41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748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65342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lang="ja-JP" altLang="en-US" smtClean="0">
                <a:solidFill>
                  <a:prstClr val="black"/>
                </a:solidFill>
              </a:rPr>
              <a:pPr/>
              <a:t>43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44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570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99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03288" y="741363"/>
            <a:ext cx="4929187" cy="36972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4C2E0-AA84-4A64-A1A0-97582651783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2845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570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01550-6BF9-471B-8152-6FE406A7BAE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570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962F-E362-41E1-8DA2-E3C006FCD61B}" type="datetime1">
              <a:rPr kumimoji="1" lang="ja-JP" altLang="en-US" smtClean="0"/>
              <a:t>2019/3/7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E4ED1-BBFC-484E-AE1A-37C592DC587B}" type="datetime1">
              <a:rPr kumimoji="1" lang="ja-JP" altLang="en-US" smtClean="0"/>
              <a:t>2019/3/7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583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83ED-3931-4B8B-A7E5-19099DA2938B}" type="datetime1">
              <a:rPr kumimoji="1" lang="ja-JP" altLang="en-US" smtClean="0"/>
              <a:t>2019/3/7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01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421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6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D6E6-2FF7-4501-9B4B-F3FB85173AB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0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407A-A261-461C-8A6D-AC2C069BA18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37B56-AB04-444F-A727-EB0A44CA5E6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0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63C49-79BD-48B7-8CB7-944FA8980DD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4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43401-6332-4A56-A206-9DB01A3FA2A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8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95FDD-5C0D-4E06-A743-B35868CB0E2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64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5571D-4910-4270-A9A9-2508410BA6C1}" type="datetime1">
              <a:rPr kumimoji="1" lang="ja-JP" altLang="en-US" smtClean="0"/>
              <a:t>2019/3/7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8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40086-1A0E-478E-9BC4-1679446DCF6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E2AA-C755-407C-88DB-59E3664BAC2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2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53CE2-A826-433E-82FA-A9F61DC8EDA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4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26ED3-67D0-44D0-A650-0CF05AE5DF3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49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DBC4A-12F3-4E0F-A35E-25D408571CB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7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4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3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04684-F59A-4593-8BA1-F12F65AA8CF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65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7A70-4C5C-407A-8247-5D72AF6AE23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3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C20E-CCDC-40CB-8321-406E2BCF472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6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894A7-4745-4BD1-868D-3AD756766EAE}" type="datetime1">
              <a:rPr kumimoji="1" lang="ja-JP" altLang="en-US" smtClean="0"/>
              <a:t>2019/3/7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87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4FE53-A836-4DD8-A08E-1F2146F0ADA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C766E-0FA8-46D7-A806-C63D0EAC43C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0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7B6A-414F-4955-AAF3-93EF4D95F8A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70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16A3C-3ACD-4D12-BB04-7BFC9863E0F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F4AEC-B11E-48A6-8C81-BF46092C3A7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07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0E11-C3BD-4070-BF4E-A73ACE77D00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7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6F37-7A0D-48B4-B88F-149686C1820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7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D984-82FE-47EE-9114-DA9417C0080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29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3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F4C6-5F59-43D1-A96E-2168AA237065}" type="datetime1">
              <a:rPr kumimoji="1" lang="ja-JP" altLang="en-US" smtClean="0"/>
              <a:t>2019/3/7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98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1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D89AD-45E6-4015-B721-5209AD7EC088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7CC6-6C3C-40BF-A245-3B51BD743D4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2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FD29-CA83-4624-866D-712FA47B826A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2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93BA7-3A8B-4D8E-9005-E0050F20080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4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48318-F6AC-4AC8-AD21-9BD3D3D4DCD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9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C69ED-FCC5-4EFA-8DF9-4B1BE4ED3FE2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00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68D05-BEAA-49F2-8DDE-375A33CFEBC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03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C70C3-D472-4E69-BA8C-80F17E8A9240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28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C0E8-FCF4-44BD-897B-B0B371E7248B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5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B82E8-7735-4FB2-A2D7-7CC938FF6F91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9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E58A-A204-48E6-B23E-CFAE7BD7F324}" type="datetime1">
              <a:rPr kumimoji="1" lang="ja-JP" altLang="en-US" smtClean="0"/>
              <a:t>2019/3/7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182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2" y="274640"/>
            <a:ext cx="6019799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2CFC7-31EC-4EFF-B854-DD195FC4B7A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3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9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クイズ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ers-tips.com/wp-content/uploads/2012/08/911.gif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8" r="7479"/>
          <a:stretch/>
        </p:blipFill>
        <p:spPr bwMode="gray">
          <a:xfrm>
            <a:off x="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 userDrawn="1"/>
        </p:nvSpPr>
        <p:spPr bwMode="gray">
          <a:xfrm>
            <a:off x="162001" y="171001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2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 bwMode="gray">
          <a:xfrm>
            <a:off x="323530" y="594000"/>
            <a:ext cx="4139999" cy="59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 bwMode="gray">
          <a:xfrm>
            <a:off x="413528" y="710705"/>
            <a:ext cx="3960000" cy="1800000"/>
          </a:xfrm>
          <a:prstGeom prst="rect">
            <a:avLst/>
          </a:prstGeom>
          <a:pattFill prst="wdDnDiag">
            <a:fgClr>
              <a:schemeClr val="accent6">
                <a:lumMod val="75000"/>
              </a:schemeClr>
            </a:fgClr>
            <a:bgClr>
              <a:schemeClr val="accent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 bwMode="gray">
          <a:xfrm>
            <a:off x="481399" y="782705"/>
            <a:ext cx="3816000" cy="1656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00" dirty="0">
              <a:solidFill>
                <a:srgbClr val="F79646">
                  <a:lumMod val="75000"/>
                </a:srgbClr>
              </a:solidFill>
              <a:latin typeface="ＭＳ Ｐゴシック"/>
            </a:endParaRPr>
          </a:p>
        </p:txBody>
      </p:sp>
      <p:sp>
        <p:nvSpPr>
          <p:cNvPr id="4" name="角丸四角形 3"/>
          <p:cNvSpPr/>
          <p:nvPr userDrawn="1"/>
        </p:nvSpPr>
        <p:spPr bwMode="gray">
          <a:xfrm>
            <a:off x="4625058" y="594000"/>
            <a:ext cx="4195417" cy="5940000"/>
          </a:xfrm>
          <a:prstGeom prst="roundRect">
            <a:avLst>
              <a:gd name="adj" fmla="val 610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8" name="二等辺三角形 7"/>
          <p:cNvSpPr/>
          <p:nvPr userDrawn="1"/>
        </p:nvSpPr>
        <p:spPr bwMode="gray">
          <a:xfrm rot="16200000">
            <a:off x="3680808" y="2979029"/>
            <a:ext cx="936104" cy="1169944"/>
          </a:xfrm>
          <a:prstGeom prst="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2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モデル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gray">
          <a:xfrm rot="10800000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40000">
                <a:schemeClr val="accent6">
                  <a:lumMod val="40000"/>
                  <a:lumOff val="60000"/>
                </a:schemeClr>
              </a:gs>
              <a:gs pos="100000">
                <a:schemeClr val="accent6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正方形/長方形 2"/>
          <p:cNvSpPr/>
          <p:nvPr userDrawn="1"/>
        </p:nvSpPr>
        <p:spPr bwMode="gray">
          <a:xfrm>
            <a:off x="162000" y="171000"/>
            <a:ext cx="8820000" cy="6516000"/>
          </a:xfrm>
          <a:prstGeom prst="rect">
            <a:avLst/>
          </a:prstGeom>
          <a:solidFill>
            <a:schemeClr val="bg1">
              <a:alpha val="20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 bwMode="gray">
          <a:xfrm>
            <a:off x="8604000" y="6534000"/>
            <a:ext cx="540000" cy="324000"/>
          </a:xfrm>
          <a:solidFill>
            <a:schemeClr val="bg1"/>
          </a:solidFill>
        </p:spPr>
        <p:txBody>
          <a:bodyPr wrap="none" lIns="36000" tIns="36000" rIns="36000" bIns="36000"/>
          <a:lstStyle>
            <a:lvl1pPr algn="ctr">
              <a:defRPr sz="10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A6F6-627A-4C7C-87CA-3B72FD077346}" type="datetime1">
              <a:rPr kumimoji="1" lang="ja-JP" altLang="en-US" smtClean="0"/>
              <a:t>2019/3/7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759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FBE35-3EB0-4400-B687-948DD7F445F8}" type="datetime1">
              <a:rPr kumimoji="1" lang="ja-JP" altLang="en-US" smtClean="0"/>
              <a:t>2019/3/7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83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5FBE5-16E7-4165-949D-B8582EC72B17}" type="datetime1">
              <a:rPr kumimoji="1" lang="ja-JP" altLang="en-US" smtClean="0"/>
              <a:t>2019/3/7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119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B3FB-89B5-4DE2-B8F7-16BB81BA642E}" type="datetime1">
              <a:rPr kumimoji="1" lang="ja-JP" altLang="en-US" smtClean="0"/>
              <a:t>2019/3/7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479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63756-AF27-492D-AE77-7F95F1F26654}" type="datetime1">
              <a:rPr kumimoji="1" lang="ja-JP" altLang="en-US" smtClean="0"/>
              <a:t>2019/3/7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522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7A1A6-9BCF-4820-8417-9103B406CF37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5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334A5-0CC7-42D2-A41D-6F4B2F82365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58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2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374AA-225C-4F20-83D0-D1C59EBED8B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2019/3/7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B774D-D434-4BA5-8B90-CE99C49010A2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2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</p:sldLayoutIdLst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68660" y="2130426"/>
            <a:ext cx="8206680" cy="1470025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選挙のはなしをしよう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050" name="Picture 2" descr="\\10.66.163.2\default\選挙課啓発係\啓発キャラクター\３　その他デザイン\いらすとや\投票関係\senkyo_touhyo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3631332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51518" y="620688"/>
            <a:ext cx="85689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都立羽村高等学校</a:t>
            </a:r>
            <a:endParaRPr kumimoji="1" lang="ja-JP" altLang="en-US" sz="4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4067944" y="5301208"/>
            <a:ext cx="4968552" cy="1332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◎羽村市選挙管理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委員会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/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◎東京都選挙管理委員会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14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86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6648"/>
            <a:ext cx="9144000" cy="1143000"/>
          </a:xfrm>
        </p:spPr>
        <p:txBody>
          <a:bodyPr>
            <a:noAutofit/>
          </a:bodyPr>
          <a:lstStyle/>
          <a:p>
            <a:pPr lvl="0"/>
            <a:r>
              <a:rPr lang="ja-JP" altLang="ja-JP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投票率が低いとどうなる？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179517" y="1201703"/>
            <a:ext cx="8784966" cy="2437575"/>
            <a:chOff x="163518" y="61"/>
            <a:chExt cx="8784966" cy="2437575"/>
          </a:xfrm>
        </p:grpSpPr>
        <p:sp>
          <p:nvSpPr>
            <p:cNvPr id="7" name="角丸四角形 6"/>
            <p:cNvSpPr/>
            <p:nvPr/>
          </p:nvSpPr>
          <p:spPr>
            <a:xfrm>
              <a:off x="163518" y="61"/>
              <a:ext cx="8784966" cy="243757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角丸四角形 4"/>
            <p:cNvSpPr/>
            <p:nvPr/>
          </p:nvSpPr>
          <p:spPr>
            <a:xfrm>
              <a:off x="282511" y="119054"/>
              <a:ext cx="8546980" cy="2199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sz="4400" b="1" kern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「自分達の代表者を選挙で決める」という</a:t>
              </a:r>
              <a:r>
                <a:rPr lang="ja-JP" altLang="en-US" sz="4400" b="1" kern="1200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選挙制度の趣旨</a:t>
              </a:r>
              <a:r>
                <a:rPr lang="ja-JP" altLang="en-US" sz="4400" b="1" kern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と実際の状況に差が生じてしまいます。</a:t>
              </a:r>
              <a:endParaRPr kumimoji="1" lang="ja-JP" altLang="en-US" sz="4400" b="1" kern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163518" y="3789039"/>
            <a:ext cx="8816963" cy="2437575"/>
            <a:chOff x="163518" y="2559515"/>
            <a:chExt cx="8816963" cy="2437575"/>
          </a:xfrm>
        </p:grpSpPr>
        <p:sp>
          <p:nvSpPr>
            <p:cNvPr id="10" name="角丸四角形 9"/>
            <p:cNvSpPr/>
            <p:nvPr/>
          </p:nvSpPr>
          <p:spPr>
            <a:xfrm>
              <a:off x="163518" y="2559515"/>
              <a:ext cx="8816963" cy="243757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0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角丸四角形 4"/>
            <p:cNvSpPr/>
            <p:nvPr/>
          </p:nvSpPr>
          <p:spPr>
            <a:xfrm>
              <a:off x="282511" y="2678508"/>
              <a:ext cx="8578977" cy="21995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83820" rIns="167640" bIns="83820" numCol="1" spcCol="1270" anchor="ctr" anchorCtr="0">
              <a:noAutofit/>
            </a:bodyPr>
            <a:lstStyle/>
            <a:p>
              <a:pPr lvl="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ja-JP" altLang="en-US" sz="4400" b="1" kern="12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必ず投票する人達の要望がとおりやすくなり、政治がコントロールされる可能性が高くなります。</a:t>
              </a:r>
              <a:endParaRPr kumimoji="1" lang="ja-JP" altLang="en-US" sz="4400" b="1" kern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039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67147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選挙権年齢の改正は</a:t>
            </a:r>
            <a:endParaRPr lang="en-US" altLang="ja-JP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何年ぶり？</a:t>
            </a: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７０年ぶり</a:t>
            </a: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９０年ぶり</a:t>
            </a: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5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13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595" y="5938311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7" y="76139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396044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644008" y="1484784"/>
            <a:ext cx="4104456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終戦後、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歳以上の男女と定められてから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en-US" altLang="ja-JP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年ぶり</a:t>
            </a:r>
            <a:endParaRPr lang="en-US" altLang="ja-JP" sz="40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の大改正</a:t>
            </a:r>
            <a:endParaRPr lang="en-US" altLang="ja-JP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ちなみ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90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年前は、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25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歳以上の男性のみに選挙権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が付与さられました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1037076" y="4114810"/>
            <a:ext cx="2742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７０年</a:t>
            </a:r>
          </a:p>
        </p:txBody>
      </p:sp>
    </p:spTree>
    <p:extLst>
      <p:ext uri="{BB962C8B-B14F-4D97-AF65-F5344CB8AC3E}">
        <p14:creationId xmlns:p14="http://schemas.microsoft.com/office/powerpoint/2010/main" val="76752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sz="6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ja-JP" sz="59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の歴史をみてみよう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" y="1252632"/>
            <a:ext cx="9141048" cy="522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40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6881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今日から東京五輪の</a:t>
            </a:r>
            <a:endParaRPr lang="en-US" altLang="ja-JP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閉会まで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選挙は何回？</a:t>
            </a:r>
            <a:endParaRPr lang="en-US" altLang="ja-JP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羽村市の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</a:t>
            </a: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48" y="3285635"/>
            <a:ext cx="279876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600" y="5962160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92540" y="76090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4032448" cy="1054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514009"/>
            <a:ext cx="4032448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羽村市の場合、五輪閉幕までに選挙は</a:t>
            </a:r>
            <a:r>
              <a:rPr lang="en-US" altLang="ja-JP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回です。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選挙で選ばれる議員等は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６ 種 類</a:t>
            </a:r>
            <a:endParaRPr lang="en-US" altLang="ja-JP" sz="40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参議院議員選挙のみ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</a:t>
            </a:r>
            <a:r>
              <a:rPr lang="en-US" altLang="ja-JP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度、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その他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en-US" altLang="ja-JP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</a:t>
            </a:r>
            <a:r>
              <a:rPr lang="en-US" altLang="ja-JP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度の選挙になります。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解散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辞任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等は別です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611560" y="4022477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72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</a:t>
            </a:r>
            <a:r>
              <a:rPr lang="ja-JP" altLang="en-US" sz="7200" b="1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回</a:t>
            </a:r>
            <a:endParaRPr lang="ja-JP" altLang="en-US" sz="7200" b="1" dirty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746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6656"/>
            <a:ext cx="9017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984650"/>
              </p:ext>
            </p:extLst>
          </p:nvPr>
        </p:nvGraphicFramePr>
        <p:xfrm>
          <a:off x="323528" y="764706"/>
          <a:ext cx="8568950" cy="5832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66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64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64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6459"/>
                <a:gridCol w="12064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64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2405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選挙種別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2019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2020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2021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2022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2023</a:t>
                      </a:r>
                      <a:endParaRPr kumimoji="1" lang="ja-JP" altLang="en-US" sz="28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6176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衆議院議員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en-US" altLang="ja-JP" sz="20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　　　　　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6176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参議院議員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r>
                        <a:rPr kumimoji="1" lang="en-US" altLang="ja-JP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  <a:r>
                        <a:rPr kumimoji="1" lang="ja-JP" altLang="en-US" sz="16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年おき半数改選</a:t>
                      </a:r>
                      <a:endParaRPr kumimoji="1" lang="ja-JP" altLang="en-US" sz="16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4058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都知事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0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4058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都議会議員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0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4058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市長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0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24058">
                <a:tc>
                  <a:txBody>
                    <a:bodyPr/>
                    <a:lstStyle/>
                    <a:p>
                      <a:r>
                        <a:rPr kumimoji="1" lang="ja-JP" altLang="en-US" sz="24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市議会議員</a:t>
                      </a:r>
                      <a:endParaRPr kumimoji="1" lang="en-US" altLang="ja-JP" sz="2400" b="1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r"/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  <a:r>
                        <a:rPr kumimoji="1" lang="ja-JP" altLang="en-US" sz="2000" b="1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年）</a:t>
                      </a:r>
                      <a:endParaRPr kumimoji="1" lang="ja-JP" altLang="en-US" sz="2000" b="1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星 5 4"/>
          <p:cNvSpPr/>
          <p:nvPr/>
        </p:nvSpPr>
        <p:spPr>
          <a:xfrm>
            <a:off x="3203848" y="2636912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" name="星 5 5"/>
          <p:cNvSpPr/>
          <p:nvPr/>
        </p:nvSpPr>
        <p:spPr>
          <a:xfrm>
            <a:off x="4410782" y="3501008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星 5 6"/>
          <p:cNvSpPr/>
          <p:nvPr/>
        </p:nvSpPr>
        <p:spPr>
          <a:xfrm>
            <a:off x="3193192" y="5877272"/>
            <a:ext cx="504056" cy="43204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星 5 8"/>
          <p:cNvSpPr/>
          <p:nvPr/>
        </p:nvSpPr>
        <p:spPr>
          <a:xfrm>
            <a:off x="5616115" y="5172574"/>
            <a:ext cx="504056" cy="432048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星 5 9"/>
          <p:cNvSpPr/>
          <p:nvPr/>
        </p:nvSpPr>
        <p:spPr>
          <a:xfrm>
            <a:off x="6804248" y="2661030"/>
            <a:ext cx="504056" cy="432048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星 5 10"/>
          <p:cNvSpPr/>
          <p:nvPr/>
        </p:nvSpPr>
        <p:spPr>
          <a:xfrm>
            <a:off x="5616115" y="1844824"/>
            <a:ext cx="504056" cy="432048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星 5 11"/>
          <p:cNvSpPr/>
          <p:nvPr/>
        </p:nvSpPr>
        <p:spPr>
          <a:xfrm>
            <a:off x="5616115" y="4365104"/>
            <a:ext cx="504056" cy="432048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星 5 13"/>
          <p:cNvSpPr/>
          <p:nvPr/>
        </p:nvSpPr>
        <p:spPr>
          <a:xfrm>
            <a:off x="8013300" y="5877272"/>
            <a:ext cx="504056" cy="432048"/>
          </a:xfrm>
          <a:prstGeom prst="star5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5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979712" y="404664"/>
            <a:ext cx="6881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17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歳でも投票できる？</a:t>
            </a:r>
            <a:endParaRPr lang="en-US" altLang="ja-JP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できる場合がある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絶対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0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70168" y="62068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988864" y="1220676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299555"/>
            <a:ext cx="4104456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「年齢計算ニ関スル法律」では、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誕生日の前日</a:t>
            </a:r>
            <a:endParaRPr lang="en-US" altLang="ja-JP" sz="40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に満１８年となり、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権年齢要件」を満たすことから、投票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日の翌日が１８歳の誕生日であれば、投票できる場合があります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 bwMode="gray">
          <a:xfrm>
            <a:off x="665633" y="3560813"/>
            <a:ext cx="34563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6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できる場合がある</a:t>
            </a:r>
            <a:endParaRPr kumimoji="1" lang="ja-JP" altLang="en-US" sz="66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410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3131843" y="2060849"/>
            <a:ext cx="3024336" cy="3024336"/>
          </a:xfrm>
          <a:prstGeom prst="rect">
            <a:avLst/>
          </a:prstGeom>
        </p:spPr>
      </p:pic>
      <p:pic>
        <p:nvPicPr>
          <p:cNvPr id="2050" name="Picture 2" descr="\\10.66.163.2\default\選挙課啓発係\啓発キャラクター\３　その他デザイン\いらすとや\quiz_man_bat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88640"/>
            <a:ext cx="3303599" cy="42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66.163.2\default\選挙課啓発係\啓発キャラクター\３　その他デザイン\いらすとや\quiz_woman_ma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27" y="3068960"/>
            <a:ext cx="296726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 bwMode="gray">
          <a:xfrm>
            <a:off x="2212663" y="2420888"/>
            <a:ext cx="52758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選挙クイズ</a:t>
            </a:r>
          </a:p>
        </p:txBody>
      </p:sp>
    </p:spTree>
    <p:extLst>
      <p:ext uri="{BB962C8B-B14F-4D97-AF65-F5344CB8AC3E}">
        <p14:creationId xmlns:p14="http://schemas.microsoft.com/office/powerpoint/2010/main" val="191898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" y="404664"/>
            <a:ext cx="6469063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791" y="2473781"/>
            <a:ext cx="4535817" cy="377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24744"/>
            <a:ext cx="260985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42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332656"/>
            <a:ext cx="3322710" cy="820688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ja-JP" altLang="en-US" sz="4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選挙の争点</a:t>
            </a:r>
            <a:endParaRPr lang="en-US" altLang="ja-JP" sz="4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79512" y="1366897"/>
            <a:ext cx="871296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・みなさん</a:t>
            </a:r>
            <a:r>
              <a:rPr lang="ja-JP" altLang="en-US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sz="32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ＴＯＨＹＯ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</a:t>
            </a:r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という</a:t>
            </a:r>
            <a:r>
              <a:rPr lang="ja-JP" altLang="en-US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架空地域</a:t>
            </a:r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住民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ＴＯＨＹＯ市</a:t>
            </a:r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に利便性の高い広大な</a:t>
            </a:r>
            <a:r>
              <a:rPr lang="ja-JP" altLang="en-US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空き地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・３人の候補者が空き地</a:t>
            </a:r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活用方法を提案</a:t>
            </a:r>
            <a:endParaRPr lang="ja-JP" altLang="en-US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1" y="3244334"/>
            <a:ext cx="8150589" cy="342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88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2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動画視聴</a:t>
            </a:r>
            <a:endParaRPr kumimoji="1" lang="en-US" altLang="ja-JP" sz="7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主張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97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3131843" y="2060849"/>
            <a:ext cx="3024336" cy="3024336"/>
          </a:xfrm>
          <a:prstGeom prst="rect">
            <a:avLst/>
          </a:prstGeom>
        </p:spPr>
      </p:pic>
      <p:pic>
        <p:nvPicPr>
          <p:cNvPr id="2050" name="Picture 2" descr="\\10.66.163.2\default\選挙課啓発係\啓発キャラクター\３　その他デザイン\いらすとや\quiz_man_bats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88640"/>
            <a:ext cx="3303599" cy="424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10.66.163.2\default\選挙課啓発係\啓発キャラクター\３　その他デザイン\いらすとや\quiz_woman_maru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227" y="3068960"/>
            <a:ext cx="296726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 bwMode="gray">
          <a:xfrm>
            <a:off x="2273935" y="5090677"/>
            <a:ext cx="459613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～パート</a:t>
            </a:r>
            <a:r>
              <a:rPr lang="en-US" altLang="ja-JP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6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endParaRPr lang="ja-JP" altLang="en-US" sz="6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 bwMode="gray">
          <a:xfrm>
            <a:off x="2212663" y="2420888"/>
            <a:ext cx="52758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8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選挙クイズ</a:t>
            </a:r>
          </a:p>
        </p:txBody>
      </p:sp>
    </p:spTree>
    <p:extLst>
      <p:ext uri="{BB962C8B-B14F-4D97-AF65-F5344CB8AC3E}">
        <p14:creationId xmlns:p14="http://schemas.microsoft.com/office/powerpoint/2010/main" val="40676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24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6881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自宅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インターネット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で投票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はできるか？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できる</a:t>
            </a: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6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48" y="3285635"/>
            <a:ext cx="279876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25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600" y="5962160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92540" y="76090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4032448" cy="1054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514009"/>
            <a:ext cx="40324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現行法で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できません。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投票は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、原則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行うことになります。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必ず、自分で投票に行ってください。</a:t>
            </a:r>
            <a:endParaRPr lang="ja-JP" altLang="en-US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634440" y="4116065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できない</a:t>
            </a:r>
            <a:endParaRPr lang="en-US" altLang="ja-JP" sz="6000" b="1" dirty="0" smtClean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870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323528" y="260648"/>
            <a:ext cx="51845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投票所入場整理券</a:t>
            </a:r>
            <a:r>
              <a:rPr lang="ja-JP" altLang="en-US" sz="4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が家に送付されます</a:t>
            </a:r>
            <a:endParaRPr lang="ja-JP" altLang="en-US" sz="4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7500">
            <a:off x="804817" y="1665427"/>
            <a:ext cx="7750548" cy="431308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2096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19063"/>
            <a:ext cx="8924925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9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28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71334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日は用事で投票所に行くことができません。</a:t>
            </a:r>
            <a:endParaRPr lang="en-US" altLang="ja-JP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したらいい？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あきらめる</a:t>
            </a: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投票する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2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063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491882" y="5962156"/>
            <a:ext cx="902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71056" y="692696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5038697" y="1277471"/>
            <a:ext cx="3240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641705" y="1509171"/>
            <a:ext cx="4033983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投票日当日に予定がある場合は、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</a:t>
            </a:r>
            <a:endParaRPr lang="en-US" altLang="ja-JP" sz="40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ができるので、投票をあきらめることはありません。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役所などで、当日の投票所と同様、２０時まで投票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可能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ja-JP" altLang="en-US" sz="28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899593" y="3709481"/>
            <a:ext cx="31683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期日前投票する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585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6881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今年７月に実施予定の選挙は？</a:t>
            </a:r>
            <a:endParaRPr lang="en-US" altLang="ja-JP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衆議院議員選挙</a:t>
            </a: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300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参議院議員選挙</a:t>
            </a: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3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30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6881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</a:t>
            </a:r>
            <a:r>
              <a:rPr lang="en-US" altLang="ja-JP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パーセントを切った場合、選挙の結果はどうなる？</a:t>
            </a: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選挙のやり直し</a:t>
            </a: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選挙結果は確定</a:t>
            </a: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5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48" y="3285635"/>
            <a:ext cx="279876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31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600" y="5962160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92540" y="76090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4032448" cy="1054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514009"/>
            <a:ext cx="4032448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投票率が低く、国民の意思を反映していないと考えられたとしても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やり直しはしません</a:t>
            </a:r>
            <a:endParaRPr lang="ja-JP" altLang="en-US" sz="4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にかかわらず、結果は確定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します。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「自分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達の代表者を選挙で決める」という選挙制度の趣旨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と違ってしまいます。</a:t>
            </a:r>
            <a:endParaRPr lang="ja-JP" altLang="en-US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576726" y="4116065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結果確定</a:t>
            </a:r>
            <a:endParaRPr lang="en-US" altLang="ja-JP" sz="6000" b="1" dirty="0" smtClean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26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32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2010584" y="332656"/>
            <a:ext cx="6881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開票結果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</a:t>
            </a:r>
            <a:endParaRPr lang="en-US" altLang="ja-JP" sz="5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同点</a:t>
            </a:r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だったら？</a:t>
            </a: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決選投票</a:t>
            </a: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くじびき</a:t>
            </a: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59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48" y="3285635"/>
            <a:ext cx="2798763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2CBDC335-1703-4FE2-A439-FA110269A54C}" type="slidenum">
              <a:rPr lang="ja-JP" altLang="en-US" smtClean="0">
                <a:solidFill>
                  <a:prstClr val="black">
                    <a:lumMod val="75000"/>
                    <a:lumOff val="2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33</a:t>
            </a:fld>
            <a:endParaRPr lang="ja-JP" altLang="en-US">
              <a:solidFill>
                <a:prstClr val="black">
                  <a:lumMod val="75000"/>
                  <a:lumOff val="2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9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7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600" y="5962160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92540" y="760907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4032448" cy="1054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514009"/>
            <a:ext cx="4032448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同数の得票で、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当選と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落選が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分かれた場合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当選人は法律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により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くじびき</a:t>
            </a:r>
            <a:endParaRPr lang="en-US" altLang="ja-JP" sz="40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で決めることになります。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ja-JP" altLang="en-US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ただし、くじの方法は法律でも決まって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いません</a:t>
            </a:r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576726" y="4116065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6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くじびき</a:t>
            </a:r>
            <a:endParaRPr lang="en-US" altLang="ja-JP" sz="6000" b="1" dirty="0" smtClean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031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-281371" y="663054"/>
            <a:ext cx="9036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もう一度考えてみよう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4784"/>
            <a:ext cx="3267075" cy="523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220" y="2420888"/>
            <a:ext cx="134143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877" y="3451793"/>
            <a:ext cx="2110405" cy="158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262" y="2748520"/>
            <a:ext cx="2274639" cy="2987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51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14288"/>
            <a:ext cx="6864350" cy="682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441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16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67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2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r>
              <a:rPr lang="ja-JP" altLang="en-US" sz="7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それでは</a:t>
            </a:r>
            <a:r>
              <a:rPr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、投票です</a:t>
            </a:r>
            <a:endParaRPr kumimoji="1" lang="en-US" altLang="ja-JP" sz="7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168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2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endParaRPr kumimoji="1"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endParaRPr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indent="0" algn="ctr">
              <a:buNone/>
            </a:pPr>
            <a:r>
              <a:rPr kumimoji="1" lang="ja-JP" altLang="en-US" sz="7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動画視聴</a:t>
            </a:r>
            <a:endParaRPr kumimoji="1" lang="en-US" altLang="ja-JP" sz="72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 algn="ctr">
              <a:buNone/>
            </a:pP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（選挙のススメ）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414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</a:bodyPr>
          <a:lstStyle/>
          <a:p>
            <a:pPr marL="514350" lvl="0" indent="-514350"/>
            <a:r>
              <a:rPr lang="ja-JP" altLang="ja-JP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どうしていま、選挙の話？</a:t>
            </a:r>
            <a:endParaRPr lang="ja-JP" altLang="ja-JP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7356482"/>
              </p:ext>
            </p:extLst>
          </p:nvPr>
        </p:nvGraphicFramePr>
        <p:xfrm>
          <a:off x="179513" y="1711349"/>
          <a:ext cx="878497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823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/>
        </p:nvSpPr>
        <p:spPr>
          <a:xfrm>
            <a:off x="990833" y="3300168"/>
            <a:ext cx="2772175" cy="265327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595" y="5938311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7" y="76139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396044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484784"/>
            <a:ext cx="3960440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今年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７月に</a:t>
            </a:r>
            <a:endParaRPr lang="en-US" altLang="ja-JP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</a:t>
            </a: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議院</a:t>
            </a: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議員選挙</a:t>
            </a:r>
            <a:endParaRPr lang="en-US" altLang="ja-JP" sz="4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その前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の４月には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lvl="0">
              <a:lnSpc>
                <a:spcPct val="120000"/>
              </a:lnSpc>
            </a:pP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統一</a:t>
            </a: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地方</a:t>
            </a: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endParaRPr lang="en-US" altLang="ja-JP" sz="4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が予定されています。</a:t>
            </a:r>
            <a:endParaRPr lang="en-US" altLang="ja-JP" sz="28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自分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2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住んで</a:t>
            </a:r>
            <a:r>
              <a:rPr lang="ja-JP" altLang="en-US" sz="28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いる所で選挙があるか確認してみよう</a:t>
            </a:r>
            <a:endParaRPr lang="ja-JP" altLang="en-US" sz="2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 bwMode="gray">
          <a:xfrm>
            <a:off x="434803" y="3503421"/>
            <a:ext cx="38464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ja-JP" altLang="en-US" sz="8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</a:t>
            </a:r>
            <a:r>
              <a:rPr lang="ja-JP" altLang="en-US" sz="8000" b="1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議院</a:t>
            </a:r>
            <a:endParaRPr lang="en-US" altLang="ja-JP" sz="8000" b="1" dirty="0" smtClean="0">
              <a:ln w="19050">
                <a:solidFill>
                  <a:prstClr val="white"/>
                </a:solidFill>
              </a:ln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dist"/>
            <a:r>
              <a:rPr lang="ja-JP" altLang="en-US" sz="6000" b="1" dirty="0" smtClean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議員</a:t>
            </a:r>
            <a:r>
              <a:rPr lang="ja-JP" altLang="en-US" sz="6000" b="1" dirty="0">
                <a:ln w="19050">
                  <a:solidFill>
                    <a:prstClr val="white"/>
                  </a:solidFill>
                </a:ln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</a:p>
        </p:txBody>
      </p:sp>
    </p:spTree>
    <p:extLst>
      <p:ext uri="{BB962C8B-B14F-4D97-AF65-F5344CB8AC3E}">
        <p14:creationId xmlns:p14="http://schemas.microsoft.com/office/powerpoint/2010/main" val="167639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282353" y="116633"/>
            <a:ext cx="8579296" cy="1143000"/>
          </a:xfrm>
        </p:spPr>
        <p:txBody>
          <a:bodyPr>
            <a:noAutofit/>
          </a:bodyPr>
          <a:lstStyle/>
          <a:p>
            <a:pPr lvl="0"/>
            <a:r>
              <a:rPr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投票先</a:t>
            </a:r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決めるに</a:t>
            </a:r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</a:t>
            </a:r>
            <a:r>
              <a:rPr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？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07770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73016"/>
            <a:ext cx="5681663" cy="309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97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4746" y="18864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情報を集める方法は？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 bwMode="gray">
          <a:xfrm>
            <a:off x="323528" y="1653153"/>
            <a:ext cx="2700000" cy="1512000"/>
          </a:xfrm>
          <a:prstGeom prst="rect">
            <a:avLst/>
          </a:prstGeom>
          <a:solidFill>
            <a:srgbClr val="FFB9B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選挙ポスター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 bwMode="gray">
          <a:xfrm>
            <a:off x="3254944" y="1650901"/>
            <a:ext cx="2700000" cy="1512000"/>
          </a:xfrm>
          <a:prstGeom prst="rect">
            <a:avLst/>
          </a:prstGeom>
          <a:solidFill>
            <a:schemeClr val="accent5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dirty="0" smtClean="0">
                <a:solidFill>
                  <a:srgbClr val="007033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選挙公報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 bwMode="gray">
          <a:xfrm>
            <a:off x="6156472" y="1642393"/>
            <a:ext cx="2700000" cy="1512000"/>
          </a:xfrm>
          <a:prstGeom prst="rect">
            <a:avLst/>
          </a:prstGeom>
          <a:solidFill>
            <a:srgbClr val="66FF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国政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・知事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選挙の</a:t>
            </a:r>
            <a:r>
              <a:rPr lang="ja-JP" altLang="en-US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場合</a:t>
            </a:r>
            <a:endParaRPr lang="en-US" altLang="ja-JP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政見放送</a:t>
            </a:r>
          </a:p>
        </p:txBody>
      </p:sp>
      <p:sp>
        <p:nvSpPr>
          <p:cNvPr id="7" name="正方形/長方形 6"/>
          <p:cNvSpPr/>
          <p:nvPr/>
        </p:nvSpPr>
        <p:spPr bwMode="gray">
          <a:xfrm>
            <a:off x="332036" y="3218266"/>
            <a:ext cx="2700000" cy="1512000"/>
          </a:xfrm>
          <a:prstGeom prst="rect">
            <a:avLst/>
          </a:prstGeom>
          <a:solidFill>
            <a:srgbClr val="9933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街頭演説・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街宣</a:t>
            </a: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カー</a:t>
            </a:r>
          </a:p>
        </p:txBody>
      </p:sp>
      <p:sp>
        <p:nvSpPr>
          <p:cNvPr id="8" name="正方形/長方形 7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endParaRPr lang="en-US" altLang="ja-JP" dirty="0">
              <a:solidFill>
                <a:srgbClr val="007033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gray">
          <a:xfrm>
            <a:off x="6156176" y="3239269"/>
            <a:ext cx="2700000" cy="1512000"/>
          </a:xfrm>
          <a:prstGeom prst="rect">
            <a:avLst/>
          </a:prstGeom>
          <a:solidFill>
            <a:srgbClr val="33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</a:t>
            </a:r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や政党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ビラ・はがき等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 bwMode="gray">
          <a:xfrm>
            <a:off x="334780" y="4781234"/>
            <a:ext cx="2700000" cy="151200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候補者・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政党の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ＨＰや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ＳＮＳ等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 bwMode="gray">
          <a:xfrm>
            <a:off x="3272974" y="4781234"/>
            <a:ext cx="2700000" cy="1512000"/>
          </a:xfrm>
          <a:prstGeom prst="rect">
            <a:avLst/>
          </a:prstGeom>
          <a:solidFill>
            <a:srgbClr val="0000FF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テレビ・新聞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など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のマスメディア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による報道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gray">
          <a:xfrm>
            <a:off x="6156176" y="4781234"/>
            <a:ext cx="2700000" cy="1512000"/>
          </a:xfrm>
          <a:prstGeom prst="rect">
            <a:avLst/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r>
              <a:rPr lang="ja-JP" altLang="en-US" sz="2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まとめ</a:t>
            </a:r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サイトなど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上の情報</a:t>
            </a:r>
            <a:endParaRPr lang="ja-JP" altLang="en-US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Picture 2" descr="C:\Users\T0521154\Desktop\net_senky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65" y="4962479"/>
            <a:ext cx="1501559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0521154\Desktop\senkyo_ca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3228769"/>
            <a:ext cx="1222618" cy="149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T0521154\Desktop\tv_jikkyou_chuke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70" y="4962479"/>
            <a:ext cx="1201008" cy="13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T0521154\Desktop\zei_eta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0" y="4962479"/>
            <a:ext cx="1454127" cy="128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T0521154\Desktop\kubari_chiras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961" y="3243237"/>
            <a:ext cx="1453639" cy="14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T0521154\Desktop\shinbun_ma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47" y="1628800"/>
            <a:ext cx="1336799" cy="1525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T0521154\Desktop\政見放送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197" y="1832544"/>
            <a:ext cx="1319261" cy="141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正方形/長方形 21"/>
          <p:cNvSpPr/>
          <p:nvPr/>
        </p:nvSpPr>
        <p:spPr bwMode="gray">
          <a:xfrm>
            <a:off x="3265400" y="3218266"/>
            <a:ext cx="2700000" cy="1512000"/>
          </a:xfrm>
          <a:prstGeom prst="rect">
            <a:avLst/>
          </a:prstGeom>
          <a:solidFill>
            <a:srgbClr val="FF993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友達や身近な</a:t>
            </a:r>
            <a:endParaRPr lang="en-US" altLang="ja-JP" sz="24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/>
            <a:r>
              <a:rPr lang="ja-JP" altLang="en-US" sz="2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ひとに聞く</a:t>
            </a:r>
            <a:endParaRPr lang="en-US" altLang="ja-JP" sz="2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3508121"/>
            <a:ext cx="1083693" cy="122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2.bp.blogspot.com/-EvAEgJgx5A0/V34vPgngwcI/AAAAAAAA8JI/dcZNCQ0AAPc4SoBVdwLvbyIjT26J1iqegCLcB/s800/senkyo_keijiban_poste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9001" y="1832544"/>
            <a:ext cx="2131557" cy="178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78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投票先を選ぶ基準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5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9119527"/>
              </p:ext>
            </p:extLst>
          </p:nvPr>
        </p:nvGraphicFramePr>
        <p:xfrm>
          <a:off x="518865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019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99"/>
            </a:gs>
            <a:gs pos="98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116633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さいごに</a:t>
            </a:r>
            <a:r>
              <a:rPr kumimoji="1" lang="en-US" altLang="ja-JP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…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0" name="コンテンツ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5089724"/>
              </p:ext>
            </p:extLst>
          </p:nvPr>
        </p:nvGraphicFramePr>
        <p:xfrm>
          <a:off x="0" y="1268760"/>
          <a:ext cx="91440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630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統一地方選挙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 descr="C:\Users\T0511019\Desktop\西多摩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301766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236147" y="1943846"/>
            <a:ext cx="1923031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青梅市</a:t>
            </a:r>
            <a:endParaRPr kumimoji="1" lang="ja-JP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3568" y="4208894"/>
            <a:ext cx="188148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檜原村</a:t>
            </a:r>
            <a:endParaRPr kumimoji="1" lang="ja-JP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13064" y="5601434"/>
            <a:ext cx="262303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八王子市</a:t>
            </a:r>
            <a:endParaRPr kumimoji="1" lang="ja-JP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07241" y="1412776"/>
            <a:ext cx="183313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瑞穂町</a:t>
            </a:r>
            <a:endParaRPr kumimoji="1" lang="ja-JP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27984" y="3132529"/>
            <a:ext cx="183313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羽村市</a:t>
            </a:r>
            <a:endParaRPr kumimoji="1" lang="ja-JP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99956" y="3752696"/>
            <a:ext cx="183313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福生市</a:t>
            </a:r>
            <a:endParaRPr kumimoji="1" lang="ja-JP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159178" y="4737338"/>
            <a:ext cx="2091489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昭島市</a:t>
            </a:r>
            <a:endParaRPr kumimoji="1" lang="ja-JP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817113" y="2265565"/>
            <a:ext cx="289793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武蔵村山</a:t>
            </a:r>
            <a:r>
              <a:rPr kumimoji="1" lang="ja-JP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</a:t>
            </a:r>
            <a:endParaRPr kumimoji="1" lang="ja-JP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399956" y="3035186"/>
            <a:ext cx="2655583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東大和市</a:t>
            </a:r>
            <a:endParaRPr kumimoji="1" lang="ja-JP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897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単独</a:t>
            </a:r>
            <a:r>
              <a:rPr lang="ja-JP" altLang="en-US" sz="60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endParaRPr kumimoji="1" lang="ja-JP" altLang="en-US" sz="60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 descr="C:\Users\T0511019\Desktop\西多摩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301766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024940" y="1844824"/>
            <a:ext cx="2538948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奥多摩町</a:t>
            </a:r>
            <a:endParaRPr kumimoji="1" lang="ja-JP" altLang="en-US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233145" y="1943846"/>
            <a:ext cx="1923031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青梅市</a:t>
            </a:r>
            <a:endParaRPr kumimoji="1" lang="ja-JP" altLang="en-US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57421" y="3009146"/>
            <a:ext cx="2278675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日の出町</a:t>
            </a:r>
            <a:endParaRPr kumimoji="1" lang="ja-JP" altLang="en-US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66490" y="3945250"/>
            <a:ext cx="2538948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あきる野市</a:t>
            </a:r>
            <a:endParaRPr kumimoji="1" lang="ja-JP" altLang="en-US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305724" y="4727519"/>
            <a:ext cx="1749815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立川</a:t>
            </a:r>
            <a:r>
              <a:rPr kumimoji="1" lang="ja-JP" altLang="en-U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</a:t>
            </a:r>
            <a:endParaRPr kumimoji="1" lang="ja-JP" altLang="en-US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245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87304">
        <p:cut/>
      </p:transition>
    </mc:Choice>
    <mc:Fallback xmlns="">
      <p:transition advTm="187304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824949"/>
              </p:ext>
            </p:extLst>
          </p:nvPr>
        </p:nvGraphicFramePr>
        <p:xfrm>
          <a:off x="167519" y="404664"/>
          <a:ext cx="8724960" cy="60486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8217"/>
                <a:gridCol w="3240360"/>
                <a:gridCol w="1800200"/>
                <a:gridCol w="1656183"/>
              </a:tblGrid>
              <a:tr h="9807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自治体名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選挙の種類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告示日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選挙期日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0628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日の出町</a:t>
                      </a:r>
                      <a:endParaRPr kumimoji="1" lang="ja-JP" alt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町議会議員選挙</a:t>
                      </a:r>
                      <a:endParaRPr kumimoji="1" lang="ja-JP" alt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8/20</a:t>
                      </a:r>
                      <a:endParaRPr kumimoji="1" lang="ja-JP" alt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8/25</a:t>
                      </a:r>
                      <a:endParaRPr kumimoji="1" lang="ja-JP" alt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9807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立川市</a:t>
                      </a:r>
                      <a:endParaRPr kumimoji="1" lang="ja-JP" alt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市長選挙</a:t>
                      </a:r>
                      <a:endParaRPr kumimoji="1" lang="ja-JP" alt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8/25</a:t>
                      </a:r>
                      <a:endParaRPr kumimoji="1" lang="ja-JP" alt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9/1</a:t>
                      </a:r>
                      <a:endParaRPr kumimoji="1" lang="ja-JP" alt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9807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あきる野市</a:t>
                      </a:r>
                      <a:endParaRPr kumimoji="1" lang="ja-JP" alt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市長選挙</a:t>
                      </a:r>
                      <a:endParaRPr kumimoji="1" lang="ja-JP" alt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9/29</a:t>
                      </a:r>
                      <a:endParaRPr kumimoji="1" lang="ja-JP" alt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10/6</a:t>
                      </a:r>
                      <a:endParaRPr kumimoji="1" lang="ja-JP" alt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  <a:tr h="98072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青梅市</a:t>
                      </a:r>
                      <a:endParaRPr kumimoji="1" lang="ja-JP" alt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市長選挙</a:t>
                      </a:r>
                      <a:endParaRPr kumimoji="1" lang="ja-JP" alt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11/10</a:t>
                      </a:r>
                      <a:endParaRPr kumimoji="1" lang="ja-JP" alt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11/17</a:t>
                      </a:r>
                    </a:p>
                  </a:txBody>
                  <a:tcPr anchor="ctr"/>
                </a:tc>
              </a:tr>
              <a:tr h="10628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奥多摩町</a:t>
                      </a:r>
                      <a:endParaRPr kumimoji="1" lang="ja-JP" alt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町議会議員選挙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未定</a:t>
                      </a:r>
                      <a:endParaRPr kumimoji="1" lang="ja-JP" altLang="en-US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未定</a:t>
                      </a:r>
                      <a:endParaRPr kumimoji="1" lang="en-US" altLang="ja-JP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71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/>
          <a:srcRect l="27330" t="15767" r="25063" b="36852"/>
          <a:stretch/>
        </p:blipFill>
        <p:spPr bwMode="gray">
          <a:xfrm>
            <a:off x="251520" y="332656"/>
            <a:ext cx="1728192" cy="1728192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 bwMode="gray">
          <a:xfrm>
            <a:off x="1835697" y="332656"/>
            <a:ext cx="71463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前回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議院</a:t>
            </a:r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議員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選挙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5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投票率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は何％</a:t>
            </a:r>
            <a:endParaRPr lang="en-US" altLang="ja-JP" sz="5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前回参院選は</a:t>
            </a:r>
            <a:r>
              <a:rPr lang="en-US" altLang="ja-JP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H28.7</a:t>
            </a:r>
            <a:endParaRPr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 bwMode="gray">
          <a:xfrm>
            <a:off x="162001" y="3734984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六角形 14"/>
          <p:cNvSpPr/>
          <p:nvPr/>
        </p:nvSpPr>
        <p:spPr bwMode="gray">
          <a:xfrm>
            <a:off x="1287536" y="3284984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8" name="直線コネクタ 17"/>
          <p:cNvCxnSpPr/>
          <p:nvPr/>
        </p:nvCxnSpPr>
        <p:spPr bwMode="gray">
          <a:xfrm>
            <a:off x="162001" y="5245357"/>
            <a:ext cx="88200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六角形 18"/>
          <p:cNvSpPr/>
          <p:nvPr/>
        </p:nvSpPr>
        <p:spPr bwMode="gray">
          <a:xfrm>
            <a:off x="1287536" y="4795357"/>
            <a:ext cx="6568929" cy="900000"/>
          </a:xfrm>
          <a:prstGeom prst="hexagon">
            <a:avLst>
              <a:gd name="adj" fmla="val 52050"/>
              <a:gd name="vf" fmla="val 115470"/>
            </a:avLst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円/楕円 3"/>
          <p:cNvSpPr/>
          <p:nvPr/>
        </p:nvSpPr>
        <p:spPr bwMode="gray">
          <a:xfrm>
            <a:off x="1979712" y="3464954"/>
            <a:ext cx="540060" cy="540060"/>
          </a:xfrm>
          <a:prstGeom prst="ellipse">
            <a:avLst/>
          </a:prstGeom>
          <a:solidFill>
            <a:srgbClr val="FF0000"/>
          </a:solidFill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 bwMode="gray">
          <a:xfrm>
            <a:off x="2555776" y="3284984"/>
            <a:ext cx="5221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62.23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 bwMode="gray">
          <a:xfrm>
            <a:off x="2555776" y="4797152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48.97</a:t>
            </a:r>
            <a:r>
              <a:rPr lang="ja-JP" altLang="en-US" sz="54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lang="ja-JP" altLang="en-US" sz="5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円/楕円 15"/>
          <p:cNvSpPr/>
          <p:nvPr/>
        </p:nvSpPr>
        <p:spPr bwMode="gray">
          <a:xfrm>
            <a:off x="1979712" y="4963926"/>
            <a:ext cx="540060" cy="540060"/>
          </a:xfrm>
          <a:prstGeom prst="ellipse">
            <a:avLst/>
          </a:prstGeom>
          <a:solidFill>
            <a:schemeClr val="tx2"/>
          </a:solidFill>
          <a:ln w="1016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7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/>
          <p:cNvSpPr txBox="1"/>
          <p:nvPr/>
        </p:nvSpPr>
        <p:spPr bwMode="gray">
          <a:xfrm>
            <a:off x="899594" y="112474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正解発表</a:t>
            </a:r>
            <a:endParaRPr kumimoji="1" lang="ja-JP" altLang="en-US" sz="54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 bwMode="gray">
          <a:xfrm>
            <a:off x="461011" y="2663333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正解は</a:t>
            </a:r>
          </a:p>
        </p:txBody>
      </p:sp>
      <p:sp>
        <p:nvSpPr>
          <p:cNvPr id="15" name="正方形/長方形 14"/>
          <p:cNvSpPr/>
          <p:nvPr/>
        </p:nvSpPr>
        <p:spPr bwMode="gray">
          <a:xfrm>
            <a:off x="3270595" y="5938311"/>
            <a:ext cx="1167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です。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">
          <a:xfrm>
            <a:off x="6084167" y="76139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解説</a:t>
            </a:r>
          </a:p>
        </p:txBody>
      </p:sp>
      <p:cxnSp>
        <p:nvCxnSpPr>
          <p:cNvPr id="17" name="直線コネクタ 16"/>
          <p:cNvCxnSpPr/>
          <p:nvPr/>
        </p:nvCxnSpPr>
        <p:spPr bwMode="gray">
          <a:xfrm>
            <a:off x="4716016" y="1346173"/>
            <a:ext cx="396044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 bwMode="gray">
          <a:xfrm>
            <a:off x="4716016" y="1484784"/>
            <a:ext cx="3960440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ちなみに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歳は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53.80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％でした。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どちらも、都道府県で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第　</a:t>
            </a:r>
            <a:r>
              <a:rPr lang="en-US" altLang="ja-JP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4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位</a:t>
            </a:r>
            <a:endParaRPr lang="en-US" altLang="ja-JP" sz="60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しかし、平成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29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年の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衆議院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議員選挙では</a:t>
            </a: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歳は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48.97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％、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歳は</a:t>
            </a:r>
            <a:r>
              <a:rPr lang="en-US" altLang="ja-JP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38.64</a:t>
            </a:r>
            <a:r>
              <a:rPr lang="ja-JP" altLang="en-US" sz="28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％でした。</a:t>
            </a:r>
            <a:endParaRPr lang="en-US" altLang="ja-JP" sz="28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1007738" y="3296004"/>
            <a:ext cx="2772175" cy="26532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 bwMode="gray">
          <a:xfrm>
            <a:off x="539552" y="4114810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ja-JP" sz="60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62.23</a:t>
            </a:r>
            <a:r>
              <a:rPr lang="ja-JP" altLang="en-US" sz="6000" b="1" dirty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kumimoji="1" lang="ja-JP" altLang="en-US" sz="60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004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7100</TotalTime>
  <Words>976</Words>
  <Application>Microsoft Office PowerPoint</Application>
  <PresentationFormat>画面に合わせる (4:3)</PresentationFormat>
  <Paragraphs>302</Paragraphs>
  <Slides>43</Slides>
  <Notes>41</Notes>
  <HiddenSlides>0</HiddenSlides>
  <MMClips>0</MMClips>
  <ScaleCrop>false</ScaleCrop>
  <HeadingPairs>
    <vt:vector size="4" baseType="variant">
      <vt:variant>
        <vt:lpstr>テーマ</vt:lpstr>
      </vt:variant>
      <vt:variant>
        <vt:i4>4</vt:i4>
      </vt:variant>
      <vt:variant>
        <vt:lpstr>スライド タイトル</vt:lpstr>
      </vt:variant>
      <vt:variant>
        <vt:i4>43</vt:i4>
      </vt:variant>
    </vt:vector>
  </HeadingPairs>
  <TitlesOfParts>
    <vt:vector size="47" baseType="lpstr">
      <vt:lpstr>Office ​​テーマ</vt:lpstr>
      <vt:lpstr>1_Office ​​テーマ</vt:lpstr>
      <vt:lpstr>2_Office ​​テーマ</vt:lpstr>
      <vt:lpstr>7_Office ​​テーマ</vt:lpstr>
      <vt:lpstr>選挙のはなしをしよう</vt:lpstr>
      <vt:lpstr>PowerPoint プレゼンテーション</vt:lpstr>
      <vt:lpstr>PowerPoint プレゼンテーション</vt:lpstr>
      <vt:lpstr>PowerPoint プレゼンテーション</vt:lpstr>
      <vt:lpstr>統一地方選挙</vt:lpstr>
      <vt:lpstr>単独選挙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投票率が低いとどうなる？</vt:lpstr>
      <vt:lpstr>PowerPoint プレゼンテーション</vt:lpstr>
      <vt:lpstr>PowerPoint プレゼンテーション</vt:lpstr>
      <vt:lpstr>選挙の歴史をみてみよう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どうしていま、選挙の話？</vt:lpstr>
      <vt:lpstr>投票先を決めるには？</vt:lpstr>
      <vt:lpstr>情報を集める方法は？</vt:lpstr>
      <vt:lpstr>投票先を選ぶ基準</vt:lpstr>
      <vt:lpstr>さいごに…</vt:lpstr>
    </vt:vector>
  </TitlesOfParts>
  <Company>TAIMS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そのとき、あなたはどうする？</dc:title>
  <dc:creator>東京都</dc:creator>
  <cp:lastModifiedBy>東京都</cp:lastModifiedBy>
  <cp:revision>391</cp:revision>
  <cp:lastPrinted>2019-03-01T06:16:18Z</cp:lastPrinted>
  <dcterms:created xsi:type="dcterms:W3CDTF">2015-06-05T06:25:16Z</dcterms:created>
  <dcterms:modified xsi:type="dcterms:W3CDTF">2019-03-07T04:57:05Z</dcterms:modified>
</cp:coreProperties>
</file>