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800" y="-7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102DB-F1C6-48F6-9632-F0CE3547DD4D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215EE-7128-45C8-93C0-3A63DFCFD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58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今年の秋ごろから、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みなさん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は新聞やテレビで、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「統一地方選挙」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いう言葉を耳にする機会が多くなります。◆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215EE-7128-45C8-93C0-3A63DFCFD65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621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この「統一地方選挙」、大きく分けると「統一」と「地方選挙」になります。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215EE-7128-45C8-93C0-3A63DFCFD65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2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それでは「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地方選挙」と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は、どの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ような選挙のことを指すのでしょうか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215EE-7128-45C8-93C0-3A63DFCFD65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644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まず、都道府県知事の選挙です。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東京都の場合は「東京都知事」、神奈川県は「神奈川県知事」、埼玉県は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「埼玉県知事」を選ぶ選挙です。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次に、都道府県にはそれぞれ議会があります。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この議会を構成する議員を選ぶ選挙です。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東京都の場合は「東京都議会議員」を選ぶ選挙です。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さて、都や県にはそれぞれ区市町村があります。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その区市町村にも、区長、市長、町長、村長、つまり私たちが暮らす地域を代表する人を選ぶ選挙があります。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例えば、この学校がある調布市では、「調布市長」を選ぶ選挙です。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そして、それぞれの区市町村には、議会があります。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その議会を構成する議員も選挙で選ばれます。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調布市の場合は「調布市議会議員」を選ぶ選挙です。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地方選挙に分類されるのは、この４つになります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◆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215EE-7128-45C8-93C0-3A63DFCFD65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572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都道府県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、区市町村にも、それぞれ選挙で選ばれた私たちの代表者である「知事や市長」「議会の議員」がいることがわかりました。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それぞれ、どのような役割を担っているのでしょうか。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◆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215EE-7128-45C8-93C0-3A63DFCFD65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157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「知事」「市長」「区長」は、その地域の住民がより良い暮らしができるよう、お金の使い方や地域のルールを考えます。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お金の使い方の計画を「予算」、地域のルールを「条例」といいます。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知事（市長、区長）は、この「予算」「条例」についてのプランを策定し、議会に提出します。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は、みなさんから選挙で選ばれた議員が、そのプランに対して、検討をしたり質問をします。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地域の住民にとって必要なことにお金を使う予定なのか、安心な暮らしを守るためのルールなのか、を話し合います。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そして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、最終的には議会の中で決定します。これを議決といいます。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この時に重要なのは、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知事（市長、区長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）と議会の議員は、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どちらも選挙で選ばれた私たちの代表であり、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双方が対等な関係である、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という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です。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215EE-7128-45C8-93C0-3A63DFCFD65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610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さて、統一地方選挙に話を戻しましょう。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知事や市長、それぞれの自治体の議会の議員を選ぶ選挙のことを、「地方選挙」ということがわかりました。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この選挙を全国で同じ日に行う、というものが統一地方選挙です。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全国で一斉に選挙を行うことで、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有権者の選挙に関する意識を高めるとともに、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選挙に関する費用などを節減する目的で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４年に１回、実施されています。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◆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215EE-7128-45C8-93C0-3A63DFCFD65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27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215EE-7128-45C8-93C0-3A63DFCFD65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65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6CA16-19C3-4BBC-B7C6-D1FF76C790BB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A0EE-82D2-4D61-BAE8-DC811CCAB5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011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1DDE-DD82-4EAD-9139-630F332B0DD0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A0EE-82D2-4D61-BAE8-DC811CCAB5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924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1BA0-350D-4A19-8767-7A160FEC58D3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A0EE-82D2-4D61-BAE8-DC811CCAB5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594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6ADE7-85B2-4586-A1B3-696213433A77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A0EE-82D2-4D61-BAE8-DC811CCAB5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380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9740-E973-4124-B733-5C847734C503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A0EE-82D2-4D61-BAE8-DC811CCAB5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357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E6E0-0FE8-4A2E-9891-2C024E39287C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A0EE-82D2-4D61-BAE8-DC811CCAB5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781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927E-E822-469A-96A5-8BF449296B45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A0EE-82D2-4D61-BAE8-DC811CCAB5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731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C860-D7AE-46E1-ABA6-E69FDF9EA601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A0EE-82D2-4D61-BAE8-DC811CCAB5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167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FD74-396D-405E-A615-67B45B88BBEA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A0EE-82D2-4D61-BAE8-DC811CCAB5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834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0C62-3E0D-44A5-AA04-0341827225E2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A0EE-82D2-4D61-BAE8-DC811CCAB5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34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BD619-AFBD-4C65-8284-49C79D7C6D19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A0EE-82D2-4D61-BAE8-DC811CCAB5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977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8F972-FD37-4524-8199-054828DFB959}" type="datetime1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A0EE-82D2-4D61-BAE8-DC811CCAB5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17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2.bp.blogspot.com/-c4Zrw3j68x0/UPyI0_I3RXI/AAAAAAAAKxw/-Xbi8nmVTF8/s1600/seijika.pn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5536" y="2291388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統一地方選挙</a:t>
            </a:r>
            <a:endParaRPr kumimoji="1" lang="en-US" altLang="ja-JP" sz="9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80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とう</a:t>
            </a:r>
            <a:r>
              <a:rPr lang="ja-JP" altLang="en-US" sz="4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いつちほうせんきょ</a:t>
            </a:r>
            <a:endParaRPr kumimoji="1" lang="ja-JP" altLang="en-US" sz="48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東京都選挙管理委員会事務局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265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5536" y="229138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統一</a:t>
            </a:r>
            <a:r>
              <a:rPr kumimoji="1" lang="ja-JP" altLang="en-US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地方選挙</a:t>
            </a:r>
            <a:endParaRPr kumimoji="1" lang="ja-JP" altLang="en-US" sz="9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042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5536" y="229138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地方選挙</a:t>
            </a:r>
            <a:r>
              <a:rPr kumimoji="1" lang="ja-JP" alt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とは？</a:t>
            </a:r>
            <a:endParaRPr kumimoji="1" lang="ja-JP" alt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995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7544" y="44624"/>
            <a:ext cx="8280920" cy="6480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都道府県</a:t>
            </a:r>
            <a:r>
              <a:rPr kumimoji="1" lang="ja-JP" alt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知事</a:t>
            </a:r>
            <a:endParaRPr kumimoji="1" lang="en-US" altLang="ja-JP" sz="7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都道府県</a:t>
            </a:r>
            <a:r>
              <a:rPr kumimoji="1" lang="ja-JP" alt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議会</a:t>
            </a:r>
            <a:r>
              <a:rPr lang="ja-JP" alt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議員</a:t>
            </a:r>
            <a:endParaRPr kumimoji="1" lang="en-US" altLang="ja-JP" sz="7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区</a:t>
            </a:r>
            <a:r>
              <a:rPr lang="ja-JP" alt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市町村</a:t>
            </a:r>
            <a:r>
              <a:rPr lang="ja-JP" alt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長</a:t>
            </a:r>
            <a:endParaRPr lang="en-US" altLang="ja-JP" sz="7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区</a:t>
            </a:r>
            <a:r>
              <a:rPr kumimoji="1" lang="ja-JP" alt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市町村</a:t>
            </a:r>
            <a:r>
              <a:rPr kumimoji="1" lang="ja-JP" alt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議会</a:t>
            </a:r>
            <a:r>
              <a:rPr lang="ja-JP" alt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議員</a:t>
            </a:r>
            <a:endParaRPr kumimoji="1" lang="ja-JP" altLang="en-US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695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5536" y="2291388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知事、区長市長と</a:t>
            </a:r>
            <a:r>
              <a:rPr kumimoji="1" lang="ja-JP" alt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議会の関係</a:t>
            </a:r>
            <a:endParaRPr kumimoji="1" lang="ja-JP" alt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72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279215" y="476672"/>
            <a:ext cx="2924633" cy="36329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　事</a:t>
            </a:r>
            <a:endParaRPr kumimoji="1" lang="en-US" altLang="ja-JP" sz="4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　長</a:t>
            </a:r>
            <a:endParaRPr lang="en-US" altLang="ja-JP" sz="4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　長</a:t>
            </a:r>
            <a:endParaRPr kumimoji="1" lang="en-US" altLang="ja-JP" sz="4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940152" y="476672"/>
            <a:ext cx="2880320" cy="36329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　会</a:t>
            </a:r>
            <a:endParaRPr kumimoji="1" lang="en-US" altLang="ja-JP" sz="4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2771800" y="895909"/>
            <a:ext cx="4392488" cy="978260"/>
          </a:xfrm>
          <a:prstGeom prst="rightArrow">
            <a:avLst>
              <a:gd name="adj1" fmla="val 67106"/>
              <a:gd name="adj2" fmla="val 50000"/>
            </a:avLst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39999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  <a:gs pos="100000">
                <a:srgbClr val="FFEBFA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予算案・条例案</a:t>
            </a:r>
            <a:r>
              <a:rPr lang="ja-JP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</a:t>
            </a:r>
            <a:endParaRPr lang="en-US" altLang="ja-JP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左矢印 8"/>
          <p:cNvSpPr/>
          <p:nvPr/>
        </p:nvSpPr>
        <p:spPr>
          <a:xfrm>
            <a:off x="2627784" y="2708701"/>
            <a:ext cx="4261848" cy="908419"/>
          </a:xfrm>
          <a:prstGeom prst="leftArrow">
            <a:avLst>
              <a:gd name="adj1" fmla="val 65112"/>
              <a:gd name="adj2" fmla="val 48488"/>
            </a:avLst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39999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予算</a:t>
            </a:r>
            <a:r>
              <a:rPr kumimoji="1" lang="ja-JP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・条例の議決</a:t>
            </a:r>
            <a:endParaRPr kumimoji="1" lang="ja-JP" altLang="en-U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" name="Picture 2" descr="http://1.bp.blogspot.com/-DFNDahtEnCw/WCqd3R8mmrI/AAAAAAAA_o8/ROiUAK25XHoCIOJc3xJyhf_xhMKX9csQgCLcB/s800/kokkai_touben_shingi_wom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427150"/>
            <a:ext cx="3464177" cy="344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政治家のイラスト「記者会見・国会答弁」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89" y="3584022"/>
            <a:ext cx="2065755" cy="329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384874" y="5445224"/>
            <a:ext cx="7003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対等な緊張関係</a:t>
            </a:r>
            <a:endParaRPr kumimoji="1" lang="ja-JP" alt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946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77300" y="620688"/>
            <a:ext cx="8280920" cy="55707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全国で</a:t>
            </a:r>
            <a:endParaRPr kumimoji="1" lang="en-US" altLang="ja-JP" sz="8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同じ時期に</a:t>
            </a:r>
            <a:endParaRPr kumimoji="1" lang="en-US" altLang="ja-JP" sz="8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選挙を</a:t>
            </a:r>
            <a:r>
              <a:rPr kumimoji="1" lang="ja-JP" alt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行う</a:t>
            </a:r>
            <a:endParaRPr kumimoji="1" lang="en-US" altLang="ja-JP" sz="8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統一</a:t>
            </a:r>
            <a:r>
              <a:rPr kumimoji="1" lang="ja-JP" alt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地方選挙</a:t>
            </a:r>
            <a:endParaRPr kumimoji="1" lang="ja-JP" alt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243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18077" y="2132856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あなたの暮らす</a:t>
            </a:r>
            <a:endParaRPr kumimoji="1" lang="en-US" altLang="ja-JP" sz="8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</a:t>
            </a:r>
            <a:r>
              <a:rPr kumimoji="1" lang="ja-JP" alt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では？</a:t>
            </a:r>
            <a:endParaRPr kumimoji="1" lang="ja-JP" alt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東京都選挙管理委員会事務局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688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729</Words>
  <Application>Microsoft Office PowerPoint</Application>
  <PresentationFormat>画面に合わせる (4:3)</PresentationFormat>
  <Paragraphs>87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23</cp:revision>
  <cp:lastPrinted>2018-05-21T02:21:44Z</cp:lastPrinted>
  <dcterms:created xsi:type="dcterms:W3CDTF">2018-05-16T02:22:25Z</dcterms:created>
  <dcterms:modified xsi:type="dcterms:W3CDTF">2018-05-21T02:41:03Z</dcterms:modified>
</cp:coreProperties>
</file>