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749" r:id="rId4"/>
  </p:sldMasterIdLst>
  <p:notesMasterIdLst>
    <p:notesMasterId r:id="rId45"/>
  </p:notesMasterIdLst>
  <p:handoutMasterIdLst>
    <p:handoutMasterId r:id="rId46"/>
  </p:handoutMasterIdLst>
  <p:sldIdLst>
    <p:sldId id="271" r:id="rId5"/>
    <p:sldId id="404" r:id="rId6"/>
    <p:sldId id="437" r:id="rId7"/>
    <p:sldId id="438" r:id="rId8"/>
    <p:sldId id="439" r:id="rId9"/>
    <p:sldId id="440" r:id="rId10"/>
    <p:sldId id="410" r:id="rId11"/>
    <p:sldId id="442" r:id="rId12"/>
    <p:sldId id="449" r:id="rId13"/>
    <p:sldId id="448" r:id="rId14"/>
    <p:sldId id="443" r:id="rId15"/>
    <p:sldId id="444" r:id="rId16"/>
    <p:sldId id="445" r:id="rId17"/>
    <p:sldId id="446" r:id="rId18"/>
    <p:sldId id="447" r:id="rId19"/>
    <p:sldId id="450" r:id="rId20"/>
    <p:sldId id="433" r:id="rId21"/>
    <p:sldId id="451" r:id="rId22"/>
    <p:sldId id="412" r:id="rId23"/>
    <p:sldId id="419" r:id="rId24"/>
    <p:sldId id="452" r:id="rId25"/>
    <p:sldId id="453" r:id="rId26"/>
    <p:sldId id="462" r:id="rId27"/>
    <p:sldId id="463" r:id="rId28"/>
    <p:sldId id="454" r:id="rId29"/>
    <p:sldId id="455" r:id="rId30"/>
    <p:sldId id="464" r:id="rId31"/>
    <p:sldId id="369" r:id="rId32"/>
    <p:sldId id="458" r:id="rId33"/>
    <p:sldId id="459" r:id="rId34"/>
    <p:sldId id="460" r:id="rId35"/>
    <p:sldId id="461" r:id="rId36"/>
    <p:sldId id="427" r:id="rId37"/>
    <p:sldId id="339" r:id="rId38"/>
    <p:sldId id="465" r:id="rId39"/>
    <p:sldId id="263" r:id="rId40"/>
    <p:sldId id="374" r:id="rId41"/>
    <p:sldId id="291" r:id="rId42"/>
    <p:sldId id="429" r:id="rId43"/>
    <p:sldId id="373" r:id="rId44"/>
  </p:sldIdLst>
  <p:sldSz cx="9144000" cy="6858000" type="screen4x3"/>
  <p:notesSz cx="6734175" cy="98631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4629" autoAdjust="0"/>
  </p:normalViewPr>
  <p:slideViewPr>
    <p:cSldViewPr>
      <p:cViewPr varScale="1">
        <p:scale>
          <a:sx n="75" d="100"/>
          <a:sy n="75" d="100"/>
        </p:scale>
        <p:origin x="-1642" y="-77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財産、納税や性別に関係なく選挙権・被選挙権が生じる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69F5A67-9A76-4A32-AAE9-25F2CE5056E7}" type="presOf" srcId="{66125EFE-4E0B-48E8-8FF0-F2D138D33E73}" destId="{7E13BD18-3E94-4815-B00F-8E892A832DF1}" srcOrd="0" destOrd="1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51761689-FBB2-4C1D-990E-F41FBC1FFA44}" type="presOf" srcId="{E19D4EA1-33BB-4B18-BC1F-CCE619522024}" destId="{D1836F62-4A66-4C5E-AEAE-02F65B139363}" srcOrd="0" destOrd="1" presId="urn:microsoft.com/office/officeart/2005/8/layout/matrix3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7BADFECF-B4E7-4334-8AD5-C72EE991E33D}" type="presOf" srcId="{7DF2A07E-EDEB-48E8-9D93-DCD78C0FCA45}" destId="{D1836F62-4A66-4C5E-AEAE-02F65B139363}" srcOrd="0" destOrd="0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5EB828C7-7228-49EE-9773-54843D060892}" type="presOf" srcId="{DF3A9DF2-8112-4F8A-8623-6A072DC1ED1C}" destId="{07E31112-AADA-42AD-A1C7-7BA4AE390678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CB1660CF-4257-4623-BAC4-2678AAFAA2F8}" type="presOf" srcId="{BC0494B9-11BC-4DAD-9B6E-100F30D73757}" destId="{261FFE94-6735-47EE-A21C-95F8B995C3A6}" srcOrd="0" destOrd="0" presId="urn:microsoft.com/office/officeart/2005/8/layout/matrix3"/>
    <dgm:cxn modelId="{50D2858C-4A50-48B3-A729-B84A402DBE83}" type="presOf" srcId="{8A32ED4C-0870-4F86-899A-3E293B1DAC2C}" destId="{7E13BD18-3E94-4815-B00F-8E892A832DF1}" srcOrd="0" destOrd="0" presId="urn:microsoft.com/office/officeart/2005/8/layout/matrix3"/>
    <dgm:cxn modelId="{7944FB19-2B4A-4D51-86E6-FDB91739EEDA}" type="presOf" srcId="{D003F942-888D-41D0-AD72-3E515721F447}" destId="{7E13BD18-3E94-4815-B00F-8E892A832DF1}" srcOrd="0" destOrd="2" presId="urn:microsoft.com/office/officeart/2005/8/layout/matrix3"/>
    <dgm:cxn modelId="{40A39DA7-8648-47CF-856E-5508DC8AEAF6}" type="presOf" srcId="{5432D422-C02F-434E-AF43-BC441D7B3F64}" destId="{272A1547-C5F4-440B-A1B0-9CC8837FDC1F}" srcOrd="0" destOrd="1" presId="urn:microsoft.com/office/officeart/2005/8/layout/matrix3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17997F27-D79A-46B5-A3BF-FABB926F5699}" type="presOf" srcId="{0F52D0AC-8D1A-4579-9D22-B83AF5290B64}" destId="{07E31112-AADA-42AD-A1C7-7BA4AE390678}" srcOrd="0" destOrd="1" presId="urn:microsoft.com/office/officeart/2005/8/layout/matrix3"/>
    <dgm:cxn modelId="{B398B212-8A5B-4ABB-8442-110192356518}" type="presOf" srcId="{005CE79E-EFE3-40F2-8480-DA9702FE1315}" destId="{272A1547-C5F4-440B-A1B0-9CC8837FDC1F}" srcOrd="0" destOrd="0" presId="urn:microsoft.com/office/officeart/2005/8/layout/matrix3"/>
    <dgm:cxn modelId="{A30D9EC7-36E3-4C2B-ABD8-8B2E2FEF2869}" type="presParOf" srcId="{261FFE94-6735-47EE-A21C-95F8B995C3A6}" destId="{915AC324-023B-4308-B2EB-060623574740}" srcOrd="0" destOrd="0" presId="urn:microsoft.com/office/officeart/2005/8/layout/matrix3"/>
    <dgm:cxn modelId="{CD680108-A361-420E-BEDE-881FC5EF2A67}" type="presParOf" srcId="{261FFE94-6735-47EE-A21C-95F8B995C3A6}" destId="{D1836F62-4A66-4C5E-AEAE-02F65B139363}" srcOrd="1" destOrd="0" presId="urn:microsoft.com/office/officeart/2005/8/layout/matrix3"/>
    <dgm:cxn modelId="{92E24242-EAD3-415C-BFD6-E3F544FF4E4A}" type="presParOf" srcId="{261FFE94-6735-47EE-A21C-95F8B995C3A6}" destId="{7E13BD18-3E94-4815-B00F-8E892A832DF1}" srcOrd="2" destOrd="0" presId="urn:microsoft.com/office/officeart/2005/8/layout/matrix3"/>
    <dgm:cxn modelId="{713B17D0-A565-4654-8752-8DD8C0AFD798}" type="presParOf" srcId="{261FFE94-6735-47EE-A21C-95F8B995C3A6}" destId="{07E31112-AADA-42AD-A1C7-7BA4AE390678}" srcOrd="3" destOrd="0" presId="urn:microsoft.com/office/officeart/2005/8/layout/matrix3"/>
    <dgm:cxn modelId="{2B940F0D-E09C-4C91-ABF2-7EF5954BACAB}" type="presParOf" srcId="{261FFE94-6735-47EE-A21C-95F8B995C3A6}" destId="{272A1547-C5F4-440B-A1B0-9CC8837FDC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X="-758" custLinFactNeighborY="1462"/>
      <dgm:spPr/>
      <dgm:t>
        <a:bodyPr/>
        <a:lstStyle/>
        <a:p>
          <a:endParaRPr kumimoji="1" lang="ja-JP" altLang="en-US"/>
        </a:p>
      </dgm:t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98117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33746" custLinFactNeighborX="62651" custLinFactNeighborY="-287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486288D8-9419-4D88-B889-4993049617A5}" type="pres">
      <dgm:prSet presAssocID="{F3AD5469-2C04-44FC-A0C1-D9DDB472A140}" presName="textBox4d" presStyleLbl="revTx" presStyleIdx="3" presStyleCnt="4" custScaleX="162792" custScaleY="33587" custLinFactNeighborX="5012" custLinFactNeighborY="-624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自分で考えて決める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投票を１回で終わらせない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お金やものと引き換えに投票は</a:t>
          </a:r>
          <a:r>
            <a:rPr kumimoji="1" lang="en-US" altLang="ja-JP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</a:t>
          </a:r>
          <a:endParaRPr kumimoji="1" lang="en-US" altLang="ja-JP" sz="4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3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FCE5EAC-B073-4B1A-A5BF-29CF993E663F}" type="presOf" srcId="{FB00052A-8F1E-478D-8439-3CD2B16B7566}" destId="{BD64564C-A30D-4F7B-BC8C-3C65CC5CE5F8}" srcOrd="0" destOrd="0" presId="urn:microsoft.com/office/officeart/2005/8/layout/vList5"/>
    <dgm:cxn modelId="{9DF95187-727F-41CD-BB90-F781DC91352A}" type="presOf" srcId="{F4FC9B50-AC10-49FE-8EBB-6F8BFE09159E}" destId="{CC44770E-CCCA-4A4F-9D37-8FEA3F76C20E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D432BBD6-66F8-4973-9080-A5307430A72E}" type="presOf" srcId="{F62AC78F-FD2B-43FA-BD64-84E6CF676C0D}" destId="{D645CD3E-7625-49C6-8B9E-5FB62FB9F05E}" srcOrd="0" destOrd="0" presId="urn:microsoft.com/office/officeart/2005/8/layout/vList5"/>
    <dgm:cxn modelId="{8C7B6482-BA33-4F4F-AC5E-AF15FE3FCA5F}" type="presOf" srcId="{29198D05-D267-47AF-B1D4-83227D722F23}" destId="{A31F6E76-4AEE-4BA3-A6B0-FF4E936C1532}" srcOrd="0" destOrd="0" presId="urn:microsoft.com/office/officeart/2005/8/layout/vList5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F8E80F1C-ECFA-4153-A3BB-92D897139BEF}" type="presParOf" srcId="{A31F6E76-4AEE-4BA3-A6B0-FF4E936C1532}" destId="{887D91D5-F4C2-4A59-9F0F-9C271E43D6DD}" srcOrd="0" destOrd="0" presId="urn:microsoft.com/office/officeart/2005/8/layout/vList5"/>
    <dgm:cxn modelId="{44655630-6C69-4C18-A29A-04DC2839E90C}" type="presParOf" srcId="{887D91D5-F4C2-4A59-9F0F-9C271E43D6DD}" destId="{D645CD3E-7625-49C6-8B9E-5FB62FB9F05E}" srcOrd="0" destOrd="0" presId="urn:microsoft.com/office/officeart/2005/8/layout/vList5"/>
    <dgm:cxn modelId="{F52E4888-2484-43FE-8997-CDAD0F039310}" type="presParOf" srcId="{A31F6E76-4AEE-4BA3-A6B0-FF4E936C1532}" destId="{C27894ED-41FD-469D-BAEC-8EB195D2ED88}" srcOrd="1" destOrd="0" presId="urn:microsoft.com/office/officeart/2005/8/layout/vList5"/>
    <dgm:cxn modelId="{BAA94930-8BE8-44C7-85D9-7F1757AB622F}" type="presParOf" srcId="{A31F6E76-4AEE-4BA3-A6B0-FF4E936C1532}" destId="{7BE67A65-3291-4E92-A7F2-0BED1503198B}" srcOrd="2" destOrd="0" presId="urn:microsoft.com/office/officeart/2005/8/layout/vList5"/>
    <dgm:cxn modelId="{7BCB36D5-88C8-4CD7-9BB6-DABC822DA99D}" type="presParOf" srcId="{7BE67A65-3291-4E92-A7F2-0BED1503198B}" destId="{BD64564C-A30D-4F7B-BC8C-3C65CC5CE5F8}" srcOrd="0" destOrd="0" presId="urn:microsoft.com/office/officeart/2005/8/layout/vList5"/>
    <dgm:cxn modelId="{E02F5BB1-0175-46ED-89CB-92762739D331}" type="presParOf" srcId="{A31F6E76-4AEE-4BA3-A6B0-FF4E936C1532}" destId="{AEAE075A-3D51-41D0-9504-3C47D92CA1DB}" srcOrd="3" destOrd="0" presId="urn:microsoft.com/office/officeart/2005/8/layout/vList5"/>
    <dgm:cxn modelId="{9D6AEE57-986B-432B-86AD-1C3265AA704E}" type="presParOf" srcId="{A31F6E76-4AEE-4BA3-A6B0-FF4E936C1532}" destId="{FDBF27AC-CCE5-4E0C-B2CD-C8A4502CA11F}" srcOrd="4" destOrd="0" presId="urn:microsoft.com/office/officeart/2005/8/layout/vList5"/>
    <dgm:cxn modelId="{4FF3224D-FF59-4F08-B72C-E64ED25BB59C}" type="presParOf" srcId="{FDBF27AC-CCE5-4E0C-B2CD-C8A4502CA11F}" destId="{CC44770E-CCCA-4A4F-9D37-8FEA3F76C2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財産、納税や性別に関係なく選挙権・被選挙権が生じる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531265" y="0"/>
          <a:ext cx="7880230" cy="492514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367199" y="3662337"/>
          <a:ext cx="181245" cy="1812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906586" y="3752959"/>
          <a:ext cx="4017184" cy="117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38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906586" y="3752959"/>
        <a:ext cx="4017184" cy="1172184"/>
      </dsp:txXfrm>
    </dsp:sp>
    <dsp:sp modelId="{5195660F-E15B-436F-8781-3481BE6BB663}">
      <dsp:nvSpPr>
        <dsp:cNvPr id="0" name=""/>
        <dsp:cNvSpPr/>
      </dsp:nvSpPr>
      <dsp:spPr>
        <a:xfrm>
          <a:off x="2647737" y="2516748"/>
          <a:ext cx="315209" cy="3152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595540" y="2826270"/>
          <a:ext cx="2636239" cy="169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23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595540" y="2826270"/>
        <a:ext cx="2636239" cy="1691086"/>
      </dsp:txXfrm>
    </dsp:sp>
    <dsp:sp modelId="{A6B9DC05-D311-492F-979F-07DA941A71E4}">
      <dsp:nvSpPr>
        <dsp:cNvPr id="0" name=""/>
        <dsp:cNvSpPr/>
      </dsp:nvSpPr>
      <dsp:spPr>
        <a:xfrm>
          <a:off x="4282885" y="1672578"/>
          <a:ext cx="417652" cy="417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257723" y="2013229"/>
          <a:ext cx="4196381" cy="102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30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257723" y="2013229"/>
        <a:ext cx="4196381" cy="1027140"/>
      </dsp:txXfrm>
    </dsp:sp>
    <dsp:sp modelId="{87A54844-97A9-4D62-93DE-45BD28B64FEB}">
      <dsp:nvSpPr>
        <dsp:cNvPr id="0" name=""/>
        <dsp:cNvSpPr/>
      </dsp:nvSpPr>
      <dsp:spPr>
        <a:xfrm>
          <a:off x="6063817" y="1114067"/>
          <a:ext cx="559496" cy="559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906950" y="360037"/>
          <a:ext cx="2693960" cy="118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6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06950" y="360037"/>
        <a:ext cx="2693960" cy="1186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09"/>
          <a:ext cx="8221569" cy="145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自分で考えて決める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216" y="73410"/>
        <a:ext cx="8079167" cy="1316160"/>
      </dsp:txXfrm>
    </dsp:sp>
    <dsp:sp modelId="{BD64564C-A30D-4F7B-BC8C-3C65CC5CE5F8}">
      <dsp:nvSpPr>
        <dsp:cNvPr id="0" name=""/>
        <dsp:cNvSpPr/>
      </dsp:nvSpPr>
      <dsp:spPr>
        <a:xfrm>
          <a:off x="4015" y="1533700"/>
          <a:ext cx="8221569" cy="14585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投票を１回で終わらせない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216" y="1604901"/>
        <a:ext cx="8079167" cy="1316160"/>
      </dsp:txXfrm>
    </dsp:sp>
    <dsp:sp modelId="{CC44770E-CCCA-4A4F-9D37-8FEA3F76C20E}">
      <dsp:nvSpPr>
        <dsp:cNvPr id="0" name=""/>
        <dsp:cNvSpPr/>
      </dsp:nvSpPr>
      <dsp:spPr>
        <a:xfrm>
          <a:off x="8030" y="3067400"/>
          <a:ext cx="8221569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お金やものと引き換えに投票は</a:t>
          </a:r>
          <a:r>
            <a:rPr kumimoji="1" lang="en-US" altLang="ja-JP" sz="5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</a:t>
          </a:r>
          <a:endParaRPr kumimoji="1" lang="en-US" altLang="ja-JP" sz="40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9231" y="3138601"/>
        <a:ext cx="8079167" cy="1316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17933" cy="493079"/>
          </a:xfrm>
          <a:prstGeom prst="rect">
            <a:avLst/>
          </a:prstGeom>
        </p:spPr>
        <p:txBody>
          <a:bodyPr vert="horz" lIns="90583" tIns="45290" rIns="90583" bIns="452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677" y="1"/>
            <a:ext cx="2917933" cy="493079"/>
          </a:xfrm>
          <a:prstGeom prst="rect">
            <a:avLst/>
          </a:prstGeom>
        </p:spPr>
        <p:txBody>
          <a:bodyPr vert="horz" lIns="90583" tIns="45290" rIns="90583" bIns="45290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368489"/>
            <a:ext cx="2917933" cy="493078"/>
          </a:xfrm>
          <a:prstGeom prst="rect">
            <a:avLst/>
          </a:prstGeom>
        </p:spPr>
        <p:txBody>
          <a:bodyPr vert="horz" lIns="90583" tIns="45290" rIns="90583" bIns="452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677" y="9368489"/>
            <a:ext cx="2917933" cy="493078"/>
          </a:xfrm>
          <a:prstGeom prst="rect">
            <a:avLst/>
          </a:prstGeom>
        </p:spPr>
        <p:txBody>
          <a:bodyPr vert="horz" lIns="90583" tIns="45290" rIns="90583" bIns="45290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18143" cy="493157"/>
          </a:xfrm>
          <a:prstGeom prst="rect">
            <a:avLst/>
          </a:prstGeom>
        </p:spPr>
        <p:txBody>
          <a:bodyPr vert="horz" lIns="90576" tIns="45285" rIns="90576" bIns="4528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480" y="1"/>
            <a:ext cx="2918143" cy="493157"/>
          </a:xfrm>
          <a:prstGeom prst="rect">
            <a:avLst/>
          </a:prstGeom>
        </p:spPr>
        <p:txBody>
          <a:bodyPr vert="horz" lIns="90576" tIns="45285" rIns="90576" bIns="45285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7600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6" tIns="45285" rIns="90576" bIns="452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418" y="4684996"/>
            <a:ext cx="5387340" cy="4438412"/>
          </a:xfrm>
          <a:prstGeom prst="rect">
            <a:avLst/>
          </a:prstGeom>
        </p:spPr>
        <p:txBody>
          <a:bodyPr vert="horz" lIns="90576" tIns="45285" rIns="90576" bIns="4528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368271"/>
            <a:ext cx="2918143" cy="493157"/>
          </a:xfrm>
          <a:prstGeom prst="rect">
            <a:avLst/>
          </a:prstGeom>
        </p:spPr>
        <p:txBody>
          <a:bodyPr vert="horz" lIns="90576" tIns="45285" rIns="90576" bIns="4528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480" y="9368271"/>
            <a:ext cx="2918143" cy="493157"/>
          </a:xfrm>
          <a:prstGeom prst="rect">
            <a:avLst/>
          </a:prstGeom>
        </p:spPr>
        <p:txBody>
          <a:bodyPr vert="horz" lIns="90576" tIns="45285" rIns="90576" bIns="45285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7600" cy="3697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D6E6-2FF7-4501-9B4B-F3FB85173A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07A-A261-461C-8A6D-AC2C069BA1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7B56-AB04-444F-A727-EB0A44CA5E6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C49-79BD-48B7-8CB7-944FA8980D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3401-6332-4A56-A206-9DB01A3FA2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5FDD-5C0D-4E06-A743-B35868CB0E2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086-1A0E-478E-9BC4-1679446DCF6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E2AA-C755-407C-88DB-59E3664BAC2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3CE2-A826-433E-82FA-A9F61DC8EDA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ED3-67D0-44D0-A650-0CF05AE5DF3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BC4A-12F3-4E0F-A35E-25D408571C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4684-F59A-4593-8BA1-F12F65AA8CF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A70-4C5C-407A-8247-5D72AF6AE2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C20E-CCDC-40CB-8321-406E2BCF47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FE53-A836-4DD8-A08E-1F2146F0AD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766E-0FA8-46D7-A806-C63D0EAC43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7B6A-414F-4955-AAF3-93EF4D95F8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6A3C-3ACD-4D12-BB04-7BFC9863E0F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4AEC-B11E-48A6-8C81-BF46092C3A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E11-C3BD-4070-BF4E-A73ACE77D00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F37-7A0D-48B4-B88F-149686C182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D984-82FE-47EE-9114-DA9417C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9AD-45E6-4015-B721-5209AD7EC0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CC6-6C3C-40BF-A245-3B51BD743D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D29-CA83-4624-866D-712FA47B826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3BA7-3A8B-4D8E-9005-E0050F2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8318-F6AC-4AC8-AD21-9BD3D3D4DC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69ED-FCC5-4EFA-8DF9-4B1BE4ED3FE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D05-BEAA-49F2-8DDE-375A33CFEB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70C3-D472-4E69-BA8C-80F17E8A92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C0E8-FCF4-44BD-897B-B0B371E724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82E8-7735-4FB2-A2D7-7CC938FF6F9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CFC7-31EC-4EFF-B854-DD195FC4B7A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A1A6-9BCF-4820-8417-9103B406CF3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4A5-0CC7-42D2-A41D-6F4B2F823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374AA-225C-4F20-83D0-D1C59EBED8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3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8" y="620688"/>
            <a:ext cx="8568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芝浦工業大学附属中学高等学校</a:t>
            </a:r>
            <a:endParaRPr kumimoji="1" lang="ja-JP" altLang="en-US" sz="4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877272"/>
            <a:ext cx="4968552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66134"/>
    </mc:Choice>
    <mc:Fallback>
      <p:transition advTm="2661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4008" y="1484784"/>
            <a:ext cx="410445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の大改正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年前は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が付与さられました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4114810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</a:t>
            </a:r>
          </a:p>
        </p:txBody>
      </p:sp>
    </p:spTree>
    <p:extLst>
      <p:ext uri="{BB962C8B-B14F-4D97-AF65-F5344CB8AC3E}">
        <p14:creationId xmlns:p14="http://schemas.microsoft.com/office/powerpoint/2010/main" val="76752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6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ja-JP" sz="5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の歴史をみてみよう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252632"/>
            <a:ext cx="9141048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40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0298"/>
    </mc:Choice>
    <mc:Fallback>
      <p:transition advTm="11029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今日から東京五輪の</a:t>
            </a:r>
            <a:endParaRPr lang="en-US" altLang="ja-JP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閉会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選挙は何回？</a:t>
            </a:r>
            <a:endParaRPr lang="en-US" altLang="ja-JP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江東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3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江東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、五輪閉幕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までに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で選ばれる議員等は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 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 類</a:t>
            </a:r>
            <a:endParaRPr lang="en-US" altLang="ja-JP" sz="4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のみ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度の選挙になります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解散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辞任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等は別です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611560" y="4022477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ja-JP" altLang="en-US" sz="72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lang="ja-JP" altLang="en-US" sz="72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746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687685"/>
            <a:ext cx="8791575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32" y="226656"/>
            <a:ext cx="901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05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0298"/>
    </mc:Choice>
    <mc:Fallback>
      <p:transition advTm="11029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今後予定</a:t>
            </a:r>
            <a:r>
              <a:rPr lang="ja-JP" altLang="en-US" sz="6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されている選挙</a:t>
            </a:r>
            <a:endParaRPr kumimoji="1" lang="ja-JP" altLang="en-US" sz="6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323529" y="1124744"/>
            <a:ext cx="1007177" cy="1438824"/>
          </a:xfrm>
          <a:custGeom>
            <a:avLst/>
            <a:gdLst>
              <a:gd name="connsiteX0" fmla="*/ 0 w 1438823"/>
              <a:gd name="connsiteY0" fmla="*/ 0 h 1007176"/>
              <a:gd name="connsiteX1" fmla="*/ 935235 w 1438823"/>
              <a:gd name="connsiteY1" fmla="*/ 0 h 1007176"/>
              <a:gd name="connsiteX2" fmla="*/ 1438823 w 1438823"/>
              <a:gd name="connsiteY2" fmla="*/ 503588 h 1007176"/>
              <a:gd name="connsiteX3" fmla="*/ 935235 w 1438823"/>
              <a:gd name="connsiteY3" fmla="*/ 1007176 h 1007176"/>
              <a:gd name="connsiteX4" fmla="*/ 0 w 1438823"/>
              <a:gd name="connsiteY4" fmla="*/ 1007176 h 1007176"/>
              <a:gd name="connsiteX5" fmla="*/ 503588 w 1438823"/>
              <a:gd name="connsiteY5" fmla="*/ 503588 h 1007176"/>
              <a:gd name="connsiteX6" fmla="*/ 0 w 1438823"/>
              <a:gd name="connsiteY6" fmla="*/ 0 h 100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823" h="1007176">
                <a:moveTo>
                  <a:pt x="1438822" y="0"/>
                </a:moveTo>
                <a:lnTo>
                  <a:pt x="1438822" y="654664"/>
                </a:lnTo>
                <a:lnTo>
                  <a:pt x="719412" y="1007176"/>
                </a:lnTo>
                <a:lnTo>
                  <a:pt x="1" y="654664"/>
                </a:lnTo>
                <a:lnTo>
                  <a:pt x="1" y="0"/>
                </a:lnTo>
                <a:lnTo>
                  <a:pt x="719412" y="352512"/>
                </a:lnTo>
                <a:lnTo>
                  <a:pt x="143882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1" tIns="523908" rIns="20320" bIns="52390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3200" kern="1200" dirty="0"/>
          </a:p>
        </p:txBody>
      </p:sp>
      <p:sp>
        <p:nvSpPr>
          <p:cNvPr id="7" name="フリーフォーム 6"/>
          <p:cNvSpPr/>
          <p:nvPr/>
        </p:nvSpPr>
        <p:spPr>
          <a:xfrm>
            <a:off x="1330705" y="1128359"/>
            <a:ext cx="7705791" cy="935236"/>
          </a:xfrm>
          <a:custGeom>
            <a:avLst/>
            <a:gdLst>
              <a:gd name="connsiteX0" fmla="*/ 155876 w 935235"/>
              <a:gd name="connsiteY0" fmla="*/ 0 h 6121616"/>
              <a:gd name="connsiteX1" fmla="*/ 779359 w 935235"/>
              <a:gd name="connsiteY1" fmla="*/ 0 h 6121616"/>
              <a:gd name="connsiteX2" fmla="*/ 935235 w 935235"/>
              <a:gd name="connsiteY2" fmla="*/ 155876 h 6121616"/>
              <a:gd name="connsiteX3" fmla="*/ 935235 w 935235"/>
              <a:gd name="connsiteY3" fmla="*/ 6121616 h 6121616"/>
              <a:gd name="connsiteX4" fmla="*/ 935235 w 935235"/>
              <a:gd name="connsiteY4" fmla="*/ 6121616 h 6121616"/>
              <a:gd name="connsiteX5" fmla="*/ 0 w 935235"/>
              <a:gd name="connsiteY5" fmla="*/ 6121616 h 6121616"/>
              <a:gd name="connsiteX6" fmla="*/ 0 w 935235"/>
              <a:gd name="connsiteY6" fmla="*/ 6121616 h 6121616"/>
              <a:gd name="connsiteX7" fmla="*/ 0 w 935235"/>
              <a:gd name="connsiteY7" fmla="*/ 155876 h 6121616"/>
              <a:gd name="connsiteX8" fmla="*/ 155876 w 935235"/>
              <a:gd name="connsiteY8" fmla="*/ 0 h 61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235" h="6121616">
                <a:moveTo>
                  <a:pt x="935235" y="1020294"/>
                </a:moveTo>
                <a:lnTo>
                  <a:pt x="935235" y="5101322"/>
                </a:lnTo>
                <a:cubicBezTo>
                  <a:pt x="935235" y="5664813"/>
                  <a:pt x="924573" y="6121613"/>
                  <a:pt x="911421" y="6121613"/>
                </a:cubicBezTo>
                <a:lnTo>
                  <a:pt x="0" y="6121613"/>
                </a:lnTo>
                <a:lnTo>
                  <a:pt x="0" y="6121613"/>
                </a:lnTo>
                <a:lnTo>
                  <a:pt x="0" y="3"/>
                </a:lnTo>
                <a:lnTo>
                  <a:pt x="0" y="3"/>
                </a:lnTo>
                <a:lnTo>
                  <a:pt x="911421" y="3"/>
                </a:lnTo>
                <a:cubicBezTo>
                  <a:pt x="924573" y="3"/>
                  <a:pt x="935235" y="456803"/>
                  <a:pt x="935235" y="1020294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62164" rIns="62164" bIns="62165" numCol="1" spcCol="1270" anchor="ctr" anchorCtr="0">
            <a:noAutofit/>
          </a:bodyPr>
          <a:lstStyle/>
          <a:p>
            <a:pPr marL="0" lvl="1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kumimoji="1" lang="en-US" altLang="ja-JP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kumimoji="1" lang="en-US" altLang="ja-JP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kumimoji="1" lang="ja-JP" altLang="en-US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　台東区長・区議会議員選挙</a:t>
            </a:r>
            <a:endParaRPr kumimoji="1" lang="ja-JP" altLang="en-US" sz="36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323528" y="2422538"/>
            <a:ext cx="1007177" cy="1438824"/>
          </a:xfrm>
          <a:custGeom>
            <a:avLst/>
            <a:gdLst>
              <a:gd name="connsiteX0" fmla="*/ 0 w 1438823"/>
              <a:gd name="connsiteY0" fmla="*/ 0 h 1007176"/>
              <a:gd name="connsiteX1" fmla="*/ 935235 w 1438823"/>
              <a:gd name="connsiteY1" fmla="*/ 0 h 1007176"/>
              <a:gd name="connsiteX2" fmla="*/ 1438823 w 1438823"/>
              <a:gd name="connsiteY2" fmla="*/ 503588 h 1007176"/>
              <a:gd name="connsiteX3" fmla="*/ 935235 w 1438823"/>
              <a:gd name="connsiteY3" fmla="*/ 1007176 h 1007176"/>
              <a:gd name="connsiteX4" fmla="*/ 0 w 1438823"/>
              <a:gd name="connsiteY4" fmla="*/ 1007176 h 1007176"/>
              <a:gd name="connsiteX5" fmla="*/ 503588 w 1438823"/>
              <a:gd name="connsiteY5" fmla="*/ 503588 h 1007176"/>
              <a:gd name="connsiteX6" fmla="*/ 0 w 1438823"/>
              <a:gd name="connsiteY6" fmla="*/ 0 h 100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823" h="1007176">
                <a:moveTo>
                  <a:pt x="1438822" y="0"/>
                </a:moveTo>
                <a:lnTo>
                  <a:pt x="1438822" y="654664"/>
                </a:lnTo>
                <a:lnTo>
                  <a:pt x="719412" y="1007176"/>
                </a:lnTo>
                <a:lnTo>
                  <a:pt x="1" y="654664"/>
                </a:lnTo>
                <a:lnTo>
                  <a:pt x="1" y="0"/>
                </a:lnTo>
                <a:lnTo>
                  <a:pt x="719412" y="352512"/>
                </a:lnTo>
                <a:lnTo>
                  <a:pt x="143882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1" tIns="526448" rIns="22860" bIns="526449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36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1330706" y="2422538"/>
            <a:ext cx="7705790" cy="935236"/>
          </a:xfrm>
          <a:custGeom>
            <a:avLst/>
            <a:gdLst>
              <a:gd name="connsiteX0" fmla="*/ 155876 w 935235"/>
              <a:gd name="connsiteY0" fmla="*/ 0 h 6121616"/>
              <a:gd name="connsiteX1" fmla="*/ 779359 w 935235"/>
              <a:gd name="connsiteY1" fmla="*/ 0 h 6121616"/>
              <a:gd name="connsiteX2" fmla="*/ 935235 w 935235"/>
              <a:gd name="connsiteY2" fmla="*/ 155876 h 6121616"/>
              <a:gd name="connsiteX3" fmla="*/ 935235 w 935235"/>
              <a:gd name="connsiteY3" fmla="*/ 6121616 h 6121616"/>
              <a:gd name="connsiteX4" fmla="*/ 935235 w 935235"/>
              <a:gd name="connsiteY4" fmla="*/ 6121616 h 6121616"/>
              <a:gd name="connsiteX5" fmla="*/ 0 w 935235"/>
              <a:gd name="connsiteY5" fmla="*/ 6121616 h 6121616"/>
              <a:gd name="connsiteX6" fmla="*/ 0 w 935235"/>
              <a:gd name="connsiteY6" fmla="*/ 6121616 h 6121616"/>
              <a:gd name="connsiteX7" fmla="*/ 0 w 935235"/>
              <a:gd name="connsiteY7" fmla="*/ 155876 h 6121616"/>
              <a:gd name="connsiteX8" fmla="*/ 155876 w 935235"/>
              <a:gd name="connsiteY8" fmla="*/ 0 h 61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235" h="6121616">
                <a:moveTo>
                  <a:pt x="935235" y="1020294"/>
                </a:moveTo>
                <a:lnTo>
                  <a:pt x="935235" y="5101322"/>
                </a:lnTo>
                <a:cubicBezTo>
                  <a:pt x="935235" y="5664813"/>
                  <a:pt x="924573" y="6121613"/>
                  <a:pt x="911421" y="6121613"/>
                </a:cubicBezTo>
                <a:lnTo>
                  <a:pt x="0" y="6121613"/>
                </a:lnTo>
                <a:lnTo>
                  <a:pt x="0" y="6121613"/>
                </a:lnTo>
                <a:lnTo>
                  <a:pt x="0" y="3"/>
                </a:lnTo>
                <a:lnTo>
                  <a:pt x="0" y="3"/>
                </a:lnTo>
                <a:lnTo>
                  <a:pt x="911421" y="3"/>
                </a:lnTo>
                <a:cubicBezTo>
                  <a:pt x="924573" y="3"/>
                  <a:pt x="935235" y="456803"/>
                  <a:pt x="935235" y="1020294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68514" rIns="68514" bIns="68515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kumimoji="1" lang="en-US" altLang="ja-JP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kumimoji="1" lang="en-US" altLang="ja-JP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kumimoji="1" lang="ja-JP" altLang="en-US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　統一地方選挙</a:t>
            </a:r>
            <a:endParaRPr kumimoji="1" lang="ja-JP" altLang="en-US" sz="36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23527" y="3716718"/>
            <a:ext cx="1007177" cy="1438824"/>
          </a:xfrm>
          <a:custGeom>
            <a:avLst/>
            <a:gdLst>
              <a:gd name="connsiteX0" fmla="*/ 0 w 1438823"/>
              <a:gd name="connsiteY0" fmla="*/ 0 h 1007176"/>
              <a:gd name="connsiteX1" fmla="*/ 935235 w 1438823"/>
              <a:gd name="connsiteY1" fmla="*/ 0 h 1007176"/>
              <a:gd name="connsiteX2" fmla="*/ 1438823 w 1438823"/>
              <a:gd name="connsiteY2" fmla="*/ 503588 h 1007176"/>
              <a:gd name="connsiteX3" fmla="*/ 935235 w 1438823"/>
              <a:gd name="connsiteY3" fmla="*/ 1007176 h 1007176"/>
              <a:gd name="connsiteX4" fmla="*/ 0 w 1438823"/>
              <a:gd name="connsiteY4" fmla="*/ 1007176 h 1007176"/>
              <a:gd name="connsiteX5" fmla="*/ 503588 w 1438823"/>
              <a:gd name="connsiteY5" fmla="*/ 503588 h 1007176"/>
              <a:gd name="connsiteX6" fmla="*/ 0 w 1438823"/>
              <a:gd name="connsiteY6" fmla="*/ 0 h 100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823" h="1007176">
                <a:moveTo>
                  <a:pt x="1438822" y="0"/>
                </a:moveTo>
                <a:lnTo>
                  <a:pt x="1438822" y="654664"/>
                </a:lnTo>
                <a:lnTo>
                  <a:pt x="719412" y="1007176"/>
                </a:lnTo>
                <a:lnTo>
                  <a:pt x="1" y="654664"/>
                </a:lnTo>
                <a:lnTo>
                  <a:pt x="1" y="0"/>
                </a:lnTo>
                <a:lnTo>
                  <a:pt x="719412" y="352512"/>
                </a:lnTo>
                <a:lnTo>
                  <a:pt x="143882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1" tIns="526448" rIns="22860" bIns="526449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36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1330706" y="3716719"/>
            <a:ext cx="7705790" cy="935236"/>
          </a:xfrm>
          <a:custGeom>
            <a:avLst/>
            <a:gdLst>
              <a:gd name="connsiteX0" fmla="*/ 155876 w 935235"/>
              <a:gd name="connsiteY0" fmla="*/ 0 h 6121616"/>
              <a:gd name="connsiteX1" fmla="*/ 779359 w 935235"/>
              <a:gd name="connsiteY1" fmla="*/ 0 h 6121616"/>
              <a:gd name="connsiteX2" fmla="*/ 935235 w 935235"/>
              <a:gd name="connsiteY2" fmla="*/ 155876 h 6121616"/>
              <a:gd name="connsiteX3" fmla="*/ 935235 w 935235"/>
              <a:gd name="connsiteY3" fmla="*/ 6121616 h 6121616"/>
              <a:gd name="connsiteX4" fmla="*/ 935235 w 935235"/>
              <a:gd name="connsiteY4" fmla="*/ 6121616 h 6121616"/>
              <a:gd name="connsiteX5" fmla="*/ 0 w 935235"/>
              <a:gd name="connsiteY5" fmla="*/ 6121616 h 6121616"/>
              <a:gd name="connsiteX6" fmla="*/ 0 w 935235"/>
              <a:gd name="connsiteY6" fmla="*/ 6121616 h 6121616"/>
              <a:gd name="connsiteX7" fmla="*/ 0 w 935235"/>
              <a:gd name="connsiteY7" fmla="*/ 155876 h 6121616"/>
              <a:gd name="connsiteX8" fmla="*/ 155876 w 935235"/>
              <a:gd name="connsiteY8" fmla="*/ 0 h 61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235" h="6121616">
                <a:moveTo>
                  <a:pt x="935235" y="1020294"/>
                </a:moveTo>
                <a:lnTo>
                  <a:pt x="935235" y="5101322"/>
                </a:lnTo>
                <a:cubicBezTo>
                  <a:pt x="935235" y="5664813"/>
                  <a:pt x="924573" y="6121613"/>
                  <a:pt x="911421" y="6121613"/>
                </a:cubicBezTo>
                <a:lnTo>
                  <a:pt x="0" y="6121613"/>
                </a:lnTo>
                <a:lnTo>
                  <a:pt x="0" y="6121613"/>
                </a:lnTo>
                <a:lnTo>
                  <a:pt x="0" y="3"/>
                </a:lnTo>
                <a:lnTo>
                  <a:pt x="0" y="3"/>
                </a:lnTo>
                <a:lnTo>
                  <a:pt x="911421" y="3"/>
                </a:lnTo>
                <a:cubicBezTo>
                  <a:pt x="924573" y="3"/>
                  <a:pt x="935235" y="456803"/>
                  <a:pt x="935235" y="1020294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62164" rIns="62164" bIns="62165" numCol="1" spcCol="1270" anchor="ctr" anchorCtr="0">
            <a:noAutofit/>
          </a:bodyPr>
          <a:lstStyle/>
          <a:p>
            <a:pPr marL="0" lvl="1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kumimoji="1" lang="en-US" altLang="ja-JP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kumimoji="1" lang="ja-JP" altLang="en-US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kumimoji="1" lang="en-US" altLang="ja-JP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kumimoji="1" lang="ja-JP" altLang="en-US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　足立区長・区議会議員選挙</a:t>
            </a:r>
            <a:endParaRPr kumimoji="1" lang="ja-JP" altLang="en-US" sz="36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323529" y="5010898"/>
            <a:ext cx="1007177" cy="1438824"/>
          </a:xfrm>
          <a:custGeom>
            <a:avLst/>
            <a:gdLst>
              <a:gd name="connsiteX0" fmla="*/ 0 w 1438823"/>
              <a:gd name="connsiteY0" fmla="*/ 0 h 1007176"/>
              <a:gd name="connsiteX1" fmla="*/ 935235 w 1438823"/>
              <a:gd name="connsiteY1" fmla="*/ 0 h 1007176"/>
              <a:gd name="connsiteX2" fmla="*/ 1438823 w 1438823"/>
              <a:gd name="connsiteY2" fmla="*/ 503588 h 1007176"/>
              <a:gd name="connsiteX3" fmla="*/ 935235 w 1438823"/>
              <a:gd name="connsiteY3" fmla="*/ 1007176 h 1007176"/>
              <a:gd name="connsiteX4" fmla="*/ 0 w 1438823"/>
              <a:gd name="connsiteY4" fmla="*/ 1007176 h 1007176"/>
              <a:gd name="connsiteX5" fmla="*/ 503588 w 1438823"/>
              <a:gd name="connsiteY5" fmla="*/ 503588 h 1007176"/>
              <a:gd name="connsiteX6" fmla="*/ 0 w 1438823"/>
              <a:gd name="connsiteY6" fmla="*/ 0 h 100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823" h="1007176">
                <a:moveTo>
                  <a:pt x="1438822" y="0"/>
                </a:moveTo>
                <a:lnTo>
                  <a:pt x="1438822" y="654664"/>
                </a:lnTo>
                <a:lnTo>
                  <a:pt x="719412" y="1007176"/>
                </a:lnTo>
                <a:lnTo>
                  <a:pt x="1" y="654664"/>
                </a:lnTo>
                <a:lnTo>
                  <a:pt x="1" y="0"/>
                </a:lnTo>
                <a:lnTo>
                  <a:pt x="719412" y="352512"/>
                </a:lnTo>
                <a:lnTo>
                  <a:pt x="143882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1" tIns="526448" rIns="22860" bIns="526449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36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30706" y="5010898"/>
            <a:ext cx="7705790" cy="935236"/>
          </a:xfrm>
          <a:custGeom>
            <a:avLst/>
            <a:gdLst>
              <a:gd name="connsiteX0" fmla="*/ 155876 w 935235"/>
              <a:gd name="connsiteY0" fmla="*/ 0 h 6121616"/>
              <a:gd name="connsiteX1" fmla="*/ 779359 w 935235"/>
              <a:gd name="connsiteY1" fmla="*/ 0 h 6121616"/>
              <a:gd name="connsiteX2" fmla="*/ 935235 w 935235"/>
              <a:gd name="connsiteY2" fmla="*/ 155876 h 6121616"/>
              <a:gd name="connsiteX3" fmla="*/ 935235 w 935235"/>
              <a:gd name="connsiteY3" fmla="*/ 6121616 h 6121616"/>
              <a:gd name="connsiteX4" fmla="*/ 935235 w 935235"/>
              <a:gd name="connsiteY4" fmla="*/ 6121616 h 6121616"/>
              <a:gd name="connsiteX5" fmla="*/ 0 w 935235"/>
              <a:gd name="connsiteY5" fmla="*/ 6121616 h 6121616"/>
              <a:gd name="connsiteX6" fmla="*/ 0 w 935235"/>
              <a:gd name="connsiteY6" fmla="*/ 6121616 h 6121616"/>
              <a:gd name="connsiteX7" fmla="*/ 0 w 935235"/>
              <a:gd name="connsiteY7" fmla="*/ 155876 h 6121616"/>
              <a:gd name="connsiteX8" fmla="*/ 155876 w 935235"/>
              <a:gd name="connsiteY8" fmla="*/ 0 h 61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235" h="6121616">
                <a:moveTo>
                  <a:pt x="935235" y="1020294"/>
                </a:moveTo>
                <a:lnTo>
                  <a:pt x="935235" y="5101322"/>
                </a:lnTo>
                <a:cubicBezTo>
                  <a:pt x="935235" y="5664813"/>
                  <a:pt x="924573" y="6121613"/>
                  <a:pt x="911421" y="6121613"/>
                </a:cubicBezTo>
                <a:lnTo>
                  <a:pt x="0" y="6121613"/>
                </a:lnTo>
                <a:lnTo>
                  <a:pt x="0" y="6121613"/>
                </a:lnTo>
                <a:lnTo>
                  <a:pt x="0" y="3"/>
                </a:lnTo>
                <a:lnTo>
                  <a:pt x="0" y="3"/>
                </a:lnTo>
                <a:lnTo>
                  <a:pt x="911421" y="3"/>
                </a:lnTo>
                <a:cubicBezTo>
                  <a:pt x="924573" y="3"/>
                  <a:pt x="935235" y="456803"/>
                  <a:pt x="935235" y="1020294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68514" rIns="68514" bIns="68515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kumimoji="1" lang="en-US" altLang="ja-JP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</a:t>
            </a:r>
            <a:r>
              <a:rPr kumimoji="1" lang="ja-JP" altLang="en-US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</a:t>
            </a:r>
            <a:r>
              <a:rPr kumimoji="1" lang="ja-JP" altLang="en-US" sz="3600" b="1" kern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議員選挙</a:t>
            </a:r>
            <a:endParaRPr kumimoji="1" lang="ja-JP" altLang="en-US" sz="36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36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0298"/>
    </mc:Choice>
    <mc:Fallback>
      <p:transition advTm="11029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979712" y="404664"/>
            <a:ext cx="6881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歳でも投票できる？</a:t>
            </a:r>
            <a:endParaRPr lang="en-US" altLang="ja-JP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できる場合がある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絶対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0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70168" y="62068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988864" y="1220676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299555"/>
            <a:ext cx="410445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「年齢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計算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ニ関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スル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法律」では、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誕生日の前日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に満１８年となり、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権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年齢要件」を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満たすことから、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日の翌日が１８歳の誕生日であれば、投票できる場合があります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65633" y="3560813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6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</a:t>
            </a:r>
            <a:r>
              <a:rPr kumimoji="1" lang="ja-JP" altLang="en-US" sz="66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がある</a:t>
            </a:r>
            <a:endParaRPr kumimoji="1" lang="ja-JP" altLang="en-US" sz="66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10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7340"/>
    </mc:Choice>
    <mc:Fallback>
      <p:transition advTm="8734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979712" y="306522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衆議院議員選挙で使われる税金は？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約６億円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約６００億円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7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69269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277471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12776"/>
            <a:ext cx="410445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選挙の公平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・公正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実施のため、投票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用紙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の作成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設置費用だけではなく、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立候補者の選挙運動用ポスターの作成費や選挙運動用自動車のレンタル料などにも税金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使われることがあります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42364" y="3468480"/>
            <a:ext cx="3846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約６００</a:t>
            </a:r>
            <a:endParaRPr kumimoji="1" lang="en-US" altLang="ja-JP" sz="72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9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4538"/>
    </mc:Choice>
    <mc:Fallback>
      <p:transition advTm="745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402"/>
    </mc:Choice>
    <mc:Fallback>
      <p:transition advTm="940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 bwMode="gray">
          <a:xfrm>
            <a:off x="2273935" y="5090677"/>
            <a:ext cx="45961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～パート</a:t>
            </a:r>
            <a:r>
              <a:rPr lang="en-US" altLang="ja-JP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406760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941"/>
    </mc:Choice>
    <mc:Fallback>
      <p:transition advTm="1094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インターネット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で投票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はできるか？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6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行うことになります。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なぜなら、インターネットの投票では、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本人確認が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できません。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必ず、自分で投票に行ってください。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634440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70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</a:t>
            </a:r>
            <a:r>
              <a:rPr lang="ja-JP" altLang="en-US" sz="4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が家に送付されます</a:t>
            </a:r>
            <a:endParaRPr lang="ja-JP" altLang="en-US" sz="4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00">
            <a:off x="804817" y="1665427"/>
            <a:ext cx="7750548" cy="431308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096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0298"/>
    </mc:Choice>
    <mc:Fallback>
      <p:transition advTm="11029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9063"/>
            <a:ext cx="8924925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0298"/>
    </mc:Choice>
    <mc:Fallback>
      <p:transition advTm="11029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9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26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</a:p>
          <a:p>
            <a:pPr>
              <a:lnSpc>
                <a:spcPct val="120000"/>
              </a:lnSpc>
            </a:pPr>
            <a:r>
              <a:rPr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lang="en-US" altLang="ja-JP" sz="4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まで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開いています</a:t>
            </a:r>
          </a:p>
          <a:p>
            <a:pPr>
              <a:lnSpc>
                <a:spcPct val="120000"/>
              </a:lnSpc>
            </a:pP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２０時までに投票所に入場すれば、投票函への投票は２０時を過ぎても有効です。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93629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31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日は用事で投票所に行くことができません。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したらいい？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あきらめる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2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71056" y="69269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277471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1705" y="1509171"/>
            <a:ext cx="403398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ができるので、投票をあきらめることはありません。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区役所などで、当日の投票所と同様、２０時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99593" y="3709481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期日前投票する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85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9150"/>
    </mc:Choice>
    <mc:Fallback>
      <p:transition advTm="3915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29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選挙結果は確定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5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実施予定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4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やり直し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はしません</a:t>
            </a:r>
            <a:endParaRPr lang="ja-JP" altLang="en-US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にかかわらず、結果は確定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「自分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達の代表者を選挙で決める」という選挙制度の趣旨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と違ってしまいます。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6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endParaRPr lang="en-US" altLang="ja-JP" sz="5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同点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だったら？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9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当選と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落選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分かれた場合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当選人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は法律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により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で決めることになります。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ただし、くじの方法は法律でも決まって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いません</a:t>
            </a: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31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動画視聴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（選挙のススメ）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51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7491"/>
    </mc:Choice>
    <mc:Fallback>
      <p:transition advTm="3749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56482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635"/>
    </mc:Choice>
    <mc:Fallback>
      <p:transition advTm="3163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099858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43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7491"/>
    </mc:Choice>
    <mc:Fallback>
      <p:transition advTm="3749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投票先を決めるには？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6169"/>
              </p:ext>
            </p:extLst>
          </p:nvPr>
        </p:nvGraphicFramePr>
        <p:xfrm>
          <a:off x="26248" y="1268760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3203848" y="3795544"/>
            <a:ext cx="5665557" cy="3062456"/>
            <a:chOff x="3203848" y="3795544"/>
            <a:chExt cx="5665557" cy="3062456"/>
          </a:xfrm>
        </p:grpSpPr>
        <p:sp>
          <p:nvSpPr>
            <p:cNvPr id="5" name="図形 4"/>
            <p:cNvSpPr/>
            <p:nvPr/>
          </p:nvSpPr>
          <p:spPr>
            <a:xfrm rot="10800000">
              <a:off x="3203848" y="3795544"/>
              <a:ext cx="4968552" cy="30624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グループ化 7"/>
            <p:cNvGrpSpPr/>
            <p:nvPr/>
          </p:nvGrpSpPr>
          <p:grpSpPr>
            <a:xfrm>
              <a:off x="3995936" y="5326772"/>
              <a:ext cx="4873469" cy="1284934"/>
              <a:chOff x="3995936" y="5326772"/>
              <a:chExt cx="4873469" cy="1284934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653451" y="5326772"/>
                <a:ext cx="559496" cy="559496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995936" y="5903820"/>
                <a:ext cx="487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選挙の結果を見守る</a:t>
                </a:r>
                <a:endPara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8816"/>
    </mc:Choice>
    <mc:Fallback>
      <p:transition advTm="158816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746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5215"/>
    </mc:Choice>
    <mc:Fallback>
      <p:transition advTm="55215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119527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50426"/>
    </mc:Choice>
    <mc:Fallback>
      <p:transition advTm="1150426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359367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82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3184"/>
    </mc:Choice>
    <mc:Fallback>
      <p:transition advTm="8318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990833" y="3300168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７月に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議員選挙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その前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の４月には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統一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が予定されています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住んで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いる所で選挙があるか確認してみよう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434803" y="3503421"/>
            <a:ext cx="384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8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endParaRPr lang="en-US" altLang="ja-JP" sz="8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</a:p>
        </p:txBody>
      </p:sp>
    </p:spTree>
    <p:extLst>
      <p:ext uri="{BB962C8B-B14F-4D97-AF65-F5344CB8AC3E}">
        <p14:creationId xmlns:p14="http://schemas.microsoft.com/office/powerpoint/2010/main" val="167639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89724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534"/>
    </mc:Choice>
    <mc:Fallback>
      <p:transition advTm="365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835697" y="332656"/>
            <a:ext cx="7146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は何％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前回参院選は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H28.7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62.23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48.97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7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53.80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％でした。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どちらも、都道府県で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第　</a:t>
            </a:r>
            <a:r>
              <a:rPr lang="en-US" altLang="ja-JP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位</a:t>
            </a:r>
            <a:endParaRPr lang="en-US" altLang="ja-JP" sz="6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しかし、平成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議員選挙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48.97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38.64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％でした。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39552" y="411481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62.23</a:t>
            </a:r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04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6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0298"/>
    </mc:Choice>
    <mc:Fallback>
      <p:transition advTm="11029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7" y="1201703"/>
            <a:ext cx="8784966" cy="2437575"/>
            <a:chOff x="163518" y="61"/>
            <a:chExt cx="8784966" cy="2437575"/>
          </a:xfrm>
        </p:grpSpPr>
        <p:sp>
          <p:nvSpPr>
            <p:cNvPr id="7" name="角丸四角形 6"/>
            <p:cNvSpPr/>
            <p:nvPr/>
          </p:nvSpPr>
          <p:spPr>
            <a:xfrm>
              <a:off x="163518" y="61"/>
              <a:ext cx="8784966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角丸四角形 4"/>
            <p:cNvSpPr/>
            <p:nvPr/>
          </p:nvSpPr>
          <p:spPr>
            <a:xfrm>
              <a:off x="282511" y="119054"/>
              <a:ext cx="8546980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「自分達の代表者を選挙で決める」という</a:t>
              </a:r>
              <a:r>
                <a:rPr lang="ja-JP" altLang="en-US" sz="4400" b="1" kern="12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選挙制度の趣旨</a:t>
              </a: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と実際の状況に差が生じてしまいます。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63518" y="3789039"/>
            <a:ext cx="8816963" cy="2437575"/>
            <a:chOff x="163518" y="2559515"/>
            <a:chExt cx="8816963" cy="2437575"/>
          </a:xfrm>
        </p:grpSpPr>
        <p:sp>
          <p:nvSpPr>
            <p:cNvPr id="10" name="角丸四角形 9"/>
            <p:cNvSpPr/>
            <p:nvPr/>
          </p:nvSpPr>
          <p:spPr>
            <a:xfrm>
              <a:off x="163518" y="2559515"/>
              <a:ext cx="8816963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角丸四角形 4"/>
            <p:cNvSpPr/>
            <p:nvPr/>
          </p:nvSpPr>
          <p:spPr>
            <a:xfrm>
              <a:off x="282511" y="2678508"/>
              <a:ext cx="8578977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必ず投票する人達の要望がとおりやすくなり、政治がコントロールされる可能性が高くなります。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39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0298"/>
    </mc:Choice>
    <mc:Fallback>
      <p:transition advTm="11029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選挙権年齢の改正は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９０年ぶり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5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6268</TotalTime>
  <Words>1050</Words>
  <Application>Microsoft Office PowerPoint</Application>
  <PresentationFormat>画面に合わせる (4:3)</PresentationFormat>
  <Paragraphs>281</Paragraphs>
  <Slides>40</Slides>
  <Notes>40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40</vt:i4>
      </vt:variant>
    </vt:vector>
  </HeadingPairs>
  <TitlesOfParts>
    <vt:vector size="44" baseType="lpstr">
      <vt:lpstr>Office ​​テーマ</vt:lpstr>
      <vt:lpstr>1_Office ​​テーマ</vt:lpstr>
      <vt:lpstr>2_Office ​​テーマ</vt:lpstr>
      <vt:lpstr>7_Office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投票率が低いとどうなる？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日本の選挙の４原則</vt:lpstr>
      <vt:lpstr>投票先を決めるには？</vt:lpstr>
      <vt:lpstr>情報を集める方法は？</vt:lpstr>
      <vt:lpstr>投票先を選ぶ基準</vt:lpstr>
      <vt:lpstr>とても大切なこと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360</cp:revision>
  <cp:lastPrinted>2019-01-04T02:14:27Z</cp:lastPrinted>
  <dcterms:created xsi:type="dcterms:W3CDTF">2015-06-05T06:25:16Z</dcterms:created>
  <dcterms:modified xsi:type="dcterms:W3CDTF">2019-01-25T05:56:58Z</dcterms:modified>
</cp:coreProperties>
</file>