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749" r:id="rId3"/>
  </p:sldMasterIdLst>
  <p:notesMasterIdLst>
    <p:notesMasterId r:id="rId28"/>
  </p:notesMasterIdLst>
  <p:handoutMasterIdLst>
    <p:handoutMasterId r:id="rId29"/>
  </p:handoutMasterIdLst>
  <p:sldIdLst>
    <p:sldId id="271" r:id="rId4"/>
    <p:sldId id="404" r:id="rId5"/>
    <p:sldId id="444" r:id="rId6"/>
    <p:sldId id="438" r:id="rId7"/>
    <p:sldId id="485" r:id="rId8"/>
    <p:sldId id="486" r:id="rId9"/>
    <p:sldId id="482" r:id="rId10"/>
    <p:sldId id="462" r:id="rId11"/>
    <p:sldId id="463" r:id="rId12"/>
    <p:sldId id="464" r:id="rId13"/>
    <p:sldId id="369" r:id="rId14"/>
    <p:sldId id="460" r:id="rId15"/>
    <p:sldId id="461" r:id="rId16"/>
    <p:sldId id="468" r:id="rId17"/>
    <p:sldId id="469" r:id="rId18"/>
    <p:sldId id="470" r:id="rId19"/>
    <p:sldId id="471" r:id="rId20"/>
    <p:sldId id="474" r:id="rId21"/>
    <p:sldId id="478" r:id="rId22"/>
    <p:sldId id="479" r:id="rId23"/>
    <p:sldId id="339" r:id="rId24"/>
    <p:sldId id="467" r:id="rId25"/>
    <p:sldId id="374" r:id="rId26"/>
    <p:sldId id="484" r:id="rId2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4629" autoAdjust="0"/>
  </p:normalViewPr>
  <p:slideViewPr>
    <p:cSldViewPr>
      <p:cViewPr varScale="1">
        <p:scale>
          <a:sx n="59" d="100"/>
          <a:sy n="59" d="100"/>
        </p:scale>
        <p:origin x="-1596" y="-7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2918621" cy="493237"/>
          </a:xfrm>
          <a:prstGeom prst="rect">
            <a:avLst/>
          </a:prstGeom>
        </p:spPr>
        <p:txBody>
          <a:bodyPr vert="horz" lIns="90587" tIns="45292" rIns="90587" bIns="4529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9" y="2"/>
            <a:ext cx="2918621" cy="493237"/>
          </a:xfrm>
          <a:prstGeom prst="rect">
            <a:avLst/>
          </a:prstGeom>
        </p:spPr>
        <p:txBody>
          <a:bodyPr vert="horz" lIns="90587" tIns="45292" rIns="90587" bIns="45292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9371507"/>
            <a:ext cx="2918621" cy="493236"/>
          </a:xfrm>
          <a:prstGeom prst="rect">
            <a:avLst/>
          </a:prstGeom>
        </p:spPr>
        <p:txBody>
          <a:bodyPr vert="horz" lIns="90587" tIns="45292" rIns="90587" bIns="4529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9" y="9371507"/>
            <a:ext cx="2918621" cy="493236"/>
          </a:xfrm>
          <a:prstGeom prst="rect">
            <a:avLst/>
          </a:prstGeom>
        </p:spPr>
        <p:txBody>
          <a:bodyPr vert="horz" lIns="90587" tIns="45292" rIns="90587" bIns="45292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2918831" cy="493316"/>
          </a:xfrm>
          <a:prstGeom prst="rect">
            <a:avLst/>
          </a:prstGeom>
        </p:spPr>
        <p:txBody>
          <a:bodyPr vert="horz" lIns="90580" tIns="45288" rIns="90580" bIns="452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2" y="2"/>
            <a:ext cx="2918831" cy="493316"/>
          </a:xfrm>
          <a:prstGeom prst="rect">
            <a:avLst/>
          </a:prstGeom>
        </p:spPr>
        <p:txBody>
          <a:bodyPr vert="horz" lIns="90580" tIns="45288" rIns="90580" bIns="45288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0" tIns="45288" rIns="90580" bIns="4528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5"/>
            <a:ext cx="5388610" cy="4439841"/>
          </a:xfrm>
          <a:prstGeom prst="rect">
            <a:avLst/>
          </a:prstGeom>
        </p:spPr>
        <p:txBody>
          <a:bodyPr vert="horz" lIns="90580" tIns="45288" rIns="90580" bIns="4528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371287"/>
            <a:ext cx="2918831" cy="493316"/>
          </a:xfrm>
          <a:prstGeom prst="rect">
            <a:avLst/>
          </a:prstGeom>
        </p:spPr>
        <p:txBody>
          <a:bodyPr vert="horz" lIns="90580" tIns="45288" rIns="90580" bIns="452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2" y="9371287"/>
            <a:ext cx="2918831" cy="493316"/>
          </a:xfrm>
          <a:prstGeom prst="rect">
            <a:avLst/>
          </a:prstGeom>
        </p:spPr>
        <p:txBody>
          <a:bodyPr vert="horz" lIns="90580" tIns="45288" rIns="90580" bIns="45288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581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1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4684-F59A-4593-8BA1-F12F65AA8CF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A70-4C5C-407A-8247-5D72AF6AE2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C20E-CCDC-40CB-8321-406E2BCF47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FE53-A836-4DD8-A08E-1F2146F0AD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766E-0FA8-46D7-A806-C63D0EAC43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7B6A-414F-4955-AAF3-93EF4D95F8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6A3C-3ACD-4D12-BB04-7BFC9863E0F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4AEC-B11E-48A6-8C81-BF46092C3A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E11-C3BD-4070-BF4E-A73ACE77D00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F37-7A0D-48B4-B88F-149686C182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D984-82FE-47EE-9114-DA9417C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9AD-45E6-4015-B721-5209AD7EC0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CC6-6C3C-40BF-A245-3B51BD743D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D29-CA83-4624-866D-712FA47B826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3BA7-3A8B-4D8E-9005-E0050F2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8318-F6AC-4AC8-AD21-9BD3D3D4DC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69ED-FCC5-4EFA-8DF9-4B1BE4ED3FE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D05-BEAA-49F2-8DDE-375A33CFEB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70C3-D472-4E69-BA8C-80F17E8A92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C0E8-FCF4-44BD-897B-B0B371E724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82E8-7735-4FB2-A2D7-7CC938FF6F9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CFC7-31EC-4EFF-B854-DD195FC4B7A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4A5-0CC7-42D2-A41D-6F4B2F823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374AA-225C-4F20-83D0-D1C59EBED8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8" y="620688"/>
            <a:ext cx="8568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都立</a:t>
            </a:r>
            <a:r>
              <a:rPr lang="ja-JP" altLang="en-US" sz="4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五日市</a:t>
            </a:r>
            <a:r>
              <a:rPr lang="ja-JP" altLang="en-US" sz="4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高等学校</a:t>
            </a:r>
            <a:endParaRPr kumimoji="1" lang="ja-JP" altLang="en-US" sz="4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3851920" y="5373216"/>
            <a:ext cx="5184576" cy="1260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◎あきる野市選挙管理委員会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日は用事で投票所に行くことができません。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したらいい？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71056" y="69269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277471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1705" y="1509171"/>
            <a:ext cx="403398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ができるので、投票をあきらめることはありません。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役所などで、当日の投票所と同様、２０時まで投票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99593" y="3709481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期日前投票する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8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endParaRPr lang="en-US" altLang="ja-JP" sz="5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同点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だったら？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当選と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落選が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分かれた場合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当選人は法律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により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で決めることになります。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ただし、くじの方法は法律でも決まって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いません</a:t>
            </a: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3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" y="404664"/>
            <a:ext cx="64690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91" y="2473781"/>
            <a:ext cx="4535817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6098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332656"/>
            <a:ext cx="3322710" cy="8206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選挙の争点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1366897"/>
            <a:ext cx="87129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・みなさん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ＴＯＨＹＯ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架空地域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ＴＯＨＹＯ市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に利便性の高い広大な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空き地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・３人の候補者が空き地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活用方法を提案</a:t>
            </a:r>
            <a:endParaRPr lang="ja-JP" altLang="en-US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1" y="3244334"/>
            <a:ext cx="8150589" cy="342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8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動画視聴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主張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7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それでは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、投票です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6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動画視聴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（選挙のススメ）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1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19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1140612" y="2420888"/>
            <a:ext cx="68627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</a:t>
            </a:r>
            <a:r>
              <a:rPr lang="ja-JP" altLang="en-US" sz="8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の結果！</a:t>
            </a:r>
            <a:endParaRPr lang="ja-JP" altLang="en-US" sz="8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9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09">
        <p14:prism isContent="1" isInverted="1"/>
      </p:transition>
    </mc:Choice>
    <mc:Fallback xmlns="">
      <p:transition spd="slow" advTm="13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TOHYO</a:t>
            </a:r>
            <a:r>
              <a:rPr lang="ja-JP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長選挙</a:t>
            </a:r>
            <a:endParaRPr lang="en-US" altLang="ja-JP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</a:t>
            </a:r>
            <a:endParaRPr lang="ja-JP" alt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94870"/>
              </p:ext>
            </p:extLst>
          </p:nvPr>
        </p:nvGraphicFramePr>
        <p:xfrm>
          <a:off x="1043608" y="1989336"/>
          <a:ext cx="7056784" cy="4682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04456"/>
                <a:gridCol w="2952328"/>
              </a:tblGrid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候補者名</a:t>
                      </a:r>
                      <a:endParaRPr kumimoji="1" lang="ja-JP" altLang="en-US" sz="4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票数</a:t>
                      </a:r>
                      <a:endParaRPr kumimoji="1" lang="ja-JP" altLang="en-US" sz="4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石井　たかひろ</a:t>
                      </a:r>
                      <a:endParaRPr kumimoji="1" lang="en-US" altLang="ja-JP" sz="4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便　利　党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西田　マユミ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発　展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奥村　たろう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安　心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588724" y="311309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8724" y="4339590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8724" y="552035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353918" y="357276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353918" y="4725144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338837" y="5877272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5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6050">
        <p14:prism isContent="1" isInverted="1"/>
      </p:transition>
    </mc:Choice>
    <mc:Fallback xmlns="">
      <p:transition spd="slow" advTm="56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56482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決めるに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0777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568166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746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投票立会人とは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057400" cy="1743075"/>
          </a:xfrm>
          <a:prstGeom prst="rect">
            <a:avLst/>
          </a:prstGeom>
          <a:noFill/>
          <a:ln w="127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576187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899592" y="3933056"/>
            <a:ext cx="936104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2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今年７月に実施予定の選挙は？</a:t>
            </a:r>
            <a:endParaRPr lang="en-US" altLang="ja-JP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3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990833" y="3300168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７月に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議員選挙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その前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の４月には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統一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が予定されています。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住んで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いる所で選挙があるか確認してみよう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434803" y="3503421"/>
            <a:ext cx="384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8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endParaRPr lang="en-US" altLang="ja-JP" sz="8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</a:p>
        </p:txBody>
      </p:sp>
    </p:spTree>
    <p:extLst>
      <p:ext uri="{BB962C8B-B14F-4D97-AF65-F5344CB8AC3E}">
        <p14:creationId xmlns:p14="http://schemas.microsoft.com/office/powerpoint/2010/main" val="16763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統一地方選挙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C:\Users\T0511019\Desktop\西多摩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30176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496" y="2001433"/>
            <a:ext cx="253894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奥多摩町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6147" y="1943846"/>
            <a:ext cx="192303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青梅市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1720" y="2811981"/>
            <a:ext cx="227867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日の出町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66490" y="3945250"/>
            <a:ext cx="253894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あきる野市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4208894"/>
            <a:ext cx="188148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檜原村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13064" y="5601434"/>
            <a:ext cx="262303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八王子市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07241" y="1412776"/>
            <a:ext cx="183313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瑞穂町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27984" y="3132529"/>
            <a:ext cx="183313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羽村市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99956" y="3752696"/>
            <a:ext cx="183313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福生市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59178" y="4737338"/>
            <a:ext cx="209148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昭島市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05724" y="4727519"/>
            <a:ext cx="174981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立川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endParaRPr kumimoji="1" lang="ja-JP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17113" y="2355376"/>
            <a:ext cx="289793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武蔵村山</a:t>
            </a:r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</a:t>
            </a: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C:\Users\T0511019\Desktop\西多摩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30176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24940" y="1844824"/>
            <a:ext cx="253894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奥多摩町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3145" y="1943846"/>
            <a:ext cx="192303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青梅市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57421" y="3009146"/>
            <a:ext cx="227867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日の出町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66490" y="3945250"/>
            <a:ext cx="253894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あきる野市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05724" y="4727519"/>
            <a:ext cx="174981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立川</a:t>
            </a:r>
            <a:r>
              <a:rPr kumimoji="1" lang="ja-JP" alt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8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52250"/>
              </p:ext>
            </p:extLst>
          </p:nvPr>
        </p:nvGraphicFramePr>
        <p:xfrm>
          <a:off x="167519" y="404664"/>
          <a:ext cx="8724960" cy="6048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217"/>
                <a:gridCol w="3240360"/>
                <a:gridCol w="1800200"/>
                <a:gridCol w="1656183"/>
              </a:tblGrid>
              <a:tr h="9807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自治体名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選挙の種類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告示日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選挙期日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0628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日の出町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町議会議員選挙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8/20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8/25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9807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立川市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市長選挙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8/25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9/1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9807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あきる野市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市長選挙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9/29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10/6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9807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青梅市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市長選挙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11/10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11/17</a:t>
                      </a:r>
                    </a:p>
                  </a:txBody>
                  <a:tcPr anchor="ctr"/>
                </a:tc>
              </a:tr>
              <a:tr h="10628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奥多摩町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町議会議員選挙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未定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未定</a:t>
                      </a:r>
                      <a:endParaRPr kumimoji="1" lang="en-US" altLang="ja-JP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8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</a:t>
            </a:r>
            <a:r>
              <a:rPr lang="ja-JP" altLang="en-US" sz="4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が家に送付されます</a:t>
            </a:r>
            <a:endParaRPr lang="ja-JP" altLang="en-US" sz="4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00">
            <a:off x="804817" y="1665427"/>
            <a:ext cx="7750548" cy="431308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09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9063"/>
            <a:ext cx="8924925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1.8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6930</TotalTime>
  <Words>464</Words>
  <Application>Microsoft Office PowerPoint</Application>
  <PresentationFormat>画面に合わせる (4:3)</PresentationFormat>
  <Paragraphs>183</Paragraphs>
  <Slides>24</Slides>
  <Notes>21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24</vt:i4>
      </vt:variant>
    </vt:vector>
  </HeadingPairs>
  <TitlesOfParts>
    <vt:vector size="27" baseType="lpstr">
      <vt:lpstr>Office ​​テーマ</vt:lpstr>
      <vt:lpstr>2_Office ​​テーマ</vt:lpstr>
      <vt:lpstr>7_Office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統一地方選挙</vt:lpstr>
      <vt:lpstr>単独選挙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投票先を決めるには？</vt:lpstr>
      <vt:lpstr>情報を集める方法は？</vt:lpstr>
      <vt:lpstr>投票立会人とは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400</cp:revision>
  <cp:lastPrinted>2019-03-05T23:58:57Z</cp:lastPrinted>
  <dcterms:created xsi:type="dcterms:W3CDTF">2015-06-05T06:25:16Z</dcterms:created>
  <dcterms:modified xsi:type="dcterms:W3CDTF">2019-03-10T22:58:50Z</dcterms:modified>
</cp:coreProperties>
</file>